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51" r:id="rId2"/>
    <p:sldId id="289" r:id="rId3"/>
    <p:sldId id="2682" r:id="rId4"/>
    <p:sldId id="260" r:id="rId5"/>
    <p:sldId id="292" r:id="rId6"/>
    <p:sldId id="448" r:id="rId7"/>
    <p:sldId id="449" r:id="rId8"/>
    <p:sldId id="451" r:id="rId9"/>
    <p:sldId id="419" r:id="rId10"/>
    <p:sldId id="2685" r:id="rId11"/>
    <p:sldId id="2695" r:id="rId12"/>
    <p:sldId id="2696" r:id="rId13"/>
    <p:sldId id="2698" r:id="rId14"/>
    <p:sldId id="2604" r:id="rId15"/>
    <p:sldId id="2661" r:id="rId16"/>
    <p:sldId id="2600" r:id="rId17"/>
    <p:sldId id="2601" r:id="rId18"/>
    <p:sldId id="2603" r:id="rId19"/>
    <p:sldId id="471" r:id="rId20"/>
    <p:sldId id="469" r:id="rId21"/>
    <p:sldId id="2652" r:id="rId22"/>
    <p:sldId id="2636" r:id="rId23"/>
    <p:sldId id="2637" r:id="rId24"/>
    <p:sldId id="445" r:id="rId25"/>
    <p:sldId id="454" r:id="rId26"/>
    <p:sldId id="2684" r:id="rId27"/>
    <p:sldId id="2691" r:id="rId28"/>
    <p:sldId id="450" r:id="rId29"/>
    <p:sldId id="2689" r:id="rId30"/>
    <p:sldId id="2634" r:id="rId31"/>
    <p:sldId id="261" r:id="rId32"/>
    <p:sldId id="319" r:id="rId33"/>
    <p:sldId id="2673" r:id="rId34"/>
    <p:sldId id="2679" r:id="rId35"/>
    <p:sldId id="30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AC92"/>
    <a:srgbClr val="DBD1C3"/>
    <a:srgbClr val="BDAD92"/>
    <a:srgbClr val="193B4F"/>
    <a:srgbClr val="C8AA7B"/>
    <a:srgbClr val="C31630"/>
    <a:srgbClr val="18469D"/>
    <a:srgbClr val="272638"/>
    <a:srgbClr val="FF8F14"/>
    <a:srgbClr val="0AB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9"/>
    <p:restoredTop sz="95026"/>
  </p:normalViewPr>
  <p:slideViewPr>
    <p:cSldViewPr snapToGrid="0" snapToObjects="1">
      <p:cViewPr varScale="1">
        <p:scale>
          <a:sx n="127" d="100"/>
          <a:sy n="127" d="100"/>
        </p:scale>
        <p:origin x="200" y="208"/>
      </p:cViewPr>
      <p:guideLst/>
    </p:cSldViewPr>
  </p:slideViewPr>
  <p:outlineViewPr>
    <p:cViewPr>
      <p:scale>
        <a:sx n="33" d="100"/>
        <a:sy n="33" d="100"/>
      </p:scale>
      <p:origin x="0" y="-32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lcolmhome/Documents/EIV/BD/Other%20BD/Thoughts%20for%20Conference%20Present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lcolmhome/Documents/EIV/BD/Other%20BD/Thoughts%20for%20Conference%20Presentati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lcolmhome/Documents/EIV/BD/Other%20BD/Thoughts%20for%20Conference%20Presentati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1687139332693"/>
          <c:y val="9.184973851628879E-2"/>
          <c:w val="0.81892105558073014"/>
          <c:h val="0.79531760856499434"/>
        </c:manualLayout>
      </c:layout>
      <c:lineChart>
        <c:grouping val="standard"/>
        <c:varyColors val="0"/>
        <c:ser>
          <c:idx val="0"/>
          <c:order val="0"/>
          <c:tx>
            <c:strRef>
              <c:f>'Price Movements'!$A$107</c:f>
              <c:strCache>
                <c:ptCount val="1"/>
                <c:pt idx="0">
                  <c:v>REA Group</c:v>
                </c:pt>
              </c:strCache>
            </c:strRef>
          </c:tx>
          <c:spPr>
            <a:ln w="38100" cap="rnd">
              <a:solidFill>
                <a:srgbClr val="C31630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Movements'!$B$106:$E$106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44711</c:v>
                </c:pt>
              </c:numCache>
            </c:numRef>
          </c:cat>
          <c:val>
            <c:numRef>
              <c:f>'Price Movements'!$B$107:$E$107</c:f>
              <c:numCache>
                <c:formatCode>_(* #,##0_);_(* \(#,##0\);_(* "-"??_);_(@_)</c:formatCode>
                <c:ptCount val="4"/>
                <c:pt idx="0">
                  <c:v>9769.4366197183099</c:v>
                </c:pt>
                <c:pt idx="1">
                  <c:v>13956.338028169015</c:v>
                </c:pt>
                <c:pt idx="2">
                  <c:v>15631.098591549297</c:v>
                </c:pt>
                <c:pt idx="3">
                  <c:v>10485.861971830987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3A-8847-A625-828D3A3483E7}"/>
            </c:ext>
          </c:extLst>
        </c:ser>
        <c:ser>
          <c:idx val="1"/>
          <c:order val="1"/>
          <c:tx>
            <c:strRef>
              <c:f>'Price Movements'!$A$108</c:f>
              <c:strCache>
                <c:ptCount val="1"/>
                <c:pt idx="0">
                  <c:v>Scout24</c:v>
                </c:pt>
              </c:strCache>
            </c:strRef>
          </c:tx>
          <c:spPr>
            <a:ln w="38100" cap="rnd">
              <a:solidFill>
                <a:srgbClr val="FF8F14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Movements'!$B$106:$E$106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44711</c:v>
                </c:pt>
              </c:numCache>
            </c:numRef>
          </c:cat>
          <c:val>
            <c:numRef>
              <c:f>'Price Movements'!$B$108:$E$108</c:f>
              <c:numCache>
                <c:formatCode>_(* #,##0_);_(* \(#,##0\);_(* "-"??_);_(@_)</c:formatCode>
                <c:ptCount val="4"/>
                <c:pt idx="0">
                  <c:v>4942.8526315789477</c:v>
                </c:pt>
                <c:pt idx="1">
                  <c:v>5723.7473684210536</c:v>
                </c:pt>
                <c:pt idx="2">
                  <c:v>5208.7789473684215</c:v>
                </c:pt>
                <c:pt idx="3">
                  <c:v>4938.6315789473683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3A-8847-A625-828D3A3483E7}"/>
            </c:ext>
          </c:extLst>
        </c:ser>
        <c:ser>
          <c:idx val="2"/>
          <c:order val="2"/>
          <c:tx>
            <c:strRef>
              <c:f>'Price Movements'!$A$109</c:f>
              <c:strCache>
                <c:ptCount val="1"/>
                <c:pt idx="0">
                  <c:v>Rightmove</c:v>
                </c:pt>
              </c:strCache>
            </c:strRef>
          </c:tx>
          <c:spPr>
            <a:ln w="38100" cap="rnd">
              <a:solidFill>
                <a:srgbClr val="272638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Movements'!$B$106:$E$106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44711</c:v>
                </c:pt>
              </c:numCache>
            </c:numRef>
          </c:cat>
          <c:val>
            <c:numRef>
              <c:f>'Price Movements'!$B$109:$E$109</c:f>
              <c:numCache>
                <c:formatCode>_(* #,##0_);_(* \(#,##0\);_(* "-"??_);_(@_)</c:formatCode>
                <c:ptCount val="4"/>
                <c:pt idx="0">
                  <c:v>6906.7124999999996</c:v>
                </c:pt>
                <c:pt idx="1">
                  <c:v>6307.5</c:v>
                </c:pt>
                <c:pt idx="2">
                  <c:v>6833.125</c:v>
                </c:pt>
                <c:pt idx="3">
                  <c:v>6160.3249999999998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3A-8847-A625-828D3A3483E7}"/>
            </c:ext>
          </c:extLst>
        </c:ser>
        <c:ser>
          <c:idx val="3"/>
          <c:order val="3"/>
          <c:tx>
            <c:strRef>
              <c:f>'Price Movements'!$A$110</c:f>
              <c:strCache>
                <c:ptCount val="1"/>
                <c:pt idx="0">
                  <c:v>Hemnet</c:v>
                </c:pt>
              </c:strCache>
            </c:strRef>
          </c:tx>
          <c:spPr>
            <a:ln w="38100" cap="rnd">
              <a:solidFill>
                <a:srgbClr val="193B4F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spPr>
              <a:ln w="38100" cap="rnd">
                <a:solidFill>
                  <a:srgbClr val="0AB70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C898-904A-92A5-1535A6AF61FF}"/>
              </c:ext>
            </c:extLst>
          </c:dPt>
          <c:cat>
            <c:numRef>
              <c:f>'Price Movements'!$B$106:$E$106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44711</c:v>
                </c:pt>
              </c:numCache>
            </c:numRef>
          </c:cat>
          <c:val>
            <c:numRef>
              <c:f>'Price Movements'!$B$110:$E$110</c:f>
              <c:numCache>
                <c:formatCode>General</c:formatCode>
                <c:ptCount val="4"/>
                <c:pt idx="2" formatCode="_(* #,##0_);_(* \(#,##0\);_(* &quot;-&quot;??_);_(@_)">
                  <c:v>1632.5865580448065</c:v>
                </c:pt>
                <c:pt idx="3" formatCode="_(* #,##0_);_(* \(#,##0\);_(* &quot;-&quot;??_);_(@_)">
                  <c:v>1337.3523421588595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3A-8847-A625-828D3A348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4743664"/>
        <c:axId val="1894745312"/>
      </c:lineChart>
      <c:catAx>
        <c:axId val="189474366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CH"/>
          </a:p>
        </c:txPr>
        <c:crossAx val="1894745312"/>
        <c:crosses val="autoZero"/>
        <c:auto val="1"/>
        <c:lblAlgn val="ctr"/>
        <c:lblOffset val="100"/>
        <c:noMultiLvlLbl val="0"/>
      </c:catAx>
      <c:valAx>
        <c:axId val="1894745312"/>
        <c:scaling>
          <c:orientation val="minMax"/>
          <c:max val="16000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CH"/>
          </a:p>
        </c:txPr>
        <c:crossAx val="1894743664"/>
        <c:crosses val="autoZero"/>
        <c:crossBetween val="between"/>
        <c:majorUnit val="4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'Price Movements'!$A$48</c:f>
              <c:strCache>
                <c:ptCount val="1"/>
                <c:pt idx="0">
                  <c:v>Opendoor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Movements'!$B$47:$E$47</c:f>
              <c:numCache>
                <c:formatCode>0</c:formatCode>
                <c:ptCount val="4"/>
                <c:pt idx="0">
                  <c:v>2020</c:v>
                </c:pt>
                <c:pt idx="1">
                  <c:v>2021</c:v>
                </c:pt>
                <c:pt idx="2" formatCode="m/d/yy">
                  <c:v>44712</c:v>
                </c:pt>
                <c:pt idx="3" formatCode="m/d/yy">
                  <c:v>44855</c:v>
                </c:pt>
              </c:numCache>
            </c:numRef>
          </c:cat>
          <c:val>
            <c:numRef>
              <c:f>'Price Movements'!$B$48:$E$48</c:f>
              <c:numCache>
                <c:formatCode>_(* #,##0_);_(* \(#,##0\);_(* "-"??_);_(@_)</c:formatCode>
                <c:ptCount val="4"/>
                <c:pt idx="0">
                  <c:v>16272.76</c:v>
                </c:pt>
                <c:pt idx="1">
                  <c:v>6186.3899999999994</c:v>
                </c:pt>
                <c:pt idx="2">
                  <c:v>4385.92</c:v>
                </c:pt>
                <c:pt idx="3">
                  <c:v>1560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B-3F47-9438-B70E501B4148}"/>
            </c:ext>
          </c:extLst>
        </c:ser>
        <c:ser>
          <c:idx val="1"/>
          <c:order val="1"/>
          <c:tx>
            <c:strRef>
              <c:f>'Price Movements'!$A$49</c:f>
              <c:strCache>
                <c:ptCount val="1"/>
                <c:pt idx="0">
                  <c:v>Offerpad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Movements'!$B$47:$E$47</c:f>
              <c:numCache>
                <c:formatCode>0</c:formatCode>
                <c:ptCount val="4"/>
                <c:pt idx="0">
                  <c:v>2020</c:v>
                </c:pt>
                <c:pt idx="1">
                  <c:v>2021</c:v>
                </c:pt>
                <c:pt idx="2" formatCode="m/d/yy">
                  <c:v>44712</c:v>
                </c:pt>
                <c:pt idx="3" formatCode="m/d/yy">
                  <c:v>44855</c:v>
                </c:pt>
              </c:numCache>
            </c:numRef>
          </c:cat>
          <c:val>
            <c:numRef>
              <c:f>'Price Movements'!$B$49:$E$49</c:f>
              <c:numCache>
                <c:formatCode>_(* #,##0_);_(* \(#,##0\);_(* "-"??_);_(@_)</c:formatCode>
                <c:ptCount val="4"/>
                <c:pt idx="1">
                  <c:v>2687.65</c:v>
                </c:pt>
                <c:pt idx="2">
                  <c:v>1166.2</c:v>
                </c:pt>
                <c:pt idx="3">
                  <c:v>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6B-3F47-9438-B70E501B4148}"/>
            </c:ext>
          </c:extLst>
        </c:ser>
        <c:ser>
          <c:idx val="2"/>
          <c:order val="2"/>
          <c:tx>
            <c:strRef>
              <c:f>'Price Movements'!$A$50</c:f>
              <c:strCache>
                <c:ptCount val="1"/>
                <c:pt idx="0">
                  <c:v>Redfin</c:v>
                </c:pt>
              </c:strCache>
            </c:strRef>
          </c:tx>
          <c:spPr>
            <a:ln w="38100" cap="rnd">
              <a:solidFill>
                <a:srgbClr val="F23B51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Movements'!$B$47:$E$47</c:f>
              <c:numCache>
                <c:formatCode>0</c:formatCode>
                <c:ptCount val="4"/>
                <c:pt idx="0">
                  <c:v>2020</c:v>
                </c:pt>
                <c:pt idx="1">
                  <c:v>2021</c:v>
                </c:pt>
                <c:pt idx="2" formatCode="m/d/yy">
                  <c:v>44712</c:v>
                </c:pt>
                <c:pt idx="3" formatCode="m/d/yy">
                  <c:v>44855</c:v>
                </c:pt>
              </c:numCache>
            </c:numRef>
          </c:cat>
          <c:val>
            <c:numRef>
              <c:f>'Price Movements'!$B$50:$E$50</c:f>
              <c:numCache>
                <c:formatCode>_(* #,##0_);_(* \(#,##0\);_(* "-"??_);_(@_)</c:formatCode>
                <c:ptCount val="4"/>
                <c:pt idx="0">
                  <c:v>2578.98</c:v>
                </c:pt>
                <c:pt idx="1">
                  <c:v>7548.2599999999993</c:v>
                </c:pt>
                <c:pt idx="2">
                  <c:v>1025.02</c:v>
                </c:pt>
                <c:pt idx="3">
                  <c:v>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6B-3F47-9438-B70E501B4148}"/>
            </c:ext>
          </c:extLst>
        </c:ser>
        <c:ser>
          <c:idx val="3"/>
          <c:order val="3"/>
          <c:tx>
            <c:strRef>
              <c:f>'Price Movements'!$A$51</c:f>
              <c:strCache>
                <c:ptCount val="1"/>
                <c:pt idx="0">
                  <c:v>Compass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Movements'!$B$47:$E$47</c:f>
              <c:numCache>
                <c:formatCode>0</c:formatCode>
                <c:ptCount val="4"/>
                <c:pt idx="0">
                  <c:v>2020</c:v>
                </c:pt>
                <c:pt idx="1">
                  <c:v>2021</c:v>
                </c:pt>
                <c:pt idx="2" formatCode="m/d/yy">
                  <c:v>44712</c:v>
                </c:pt>
                <c:pt idx="3" formatCode="m/d/yy">
                  <c:v>44855</c:v>
                </c:pt>
              </c:numCache>
            </c:numRef>
          </c:cat>
          <c:val>
            <c:numRef>
              <c:f>'Price Movements'!$B$51:$E$51</c:f>
              <c:numCache>
                <c:formatCode>_(* #,##0_);_(* \(#,##0\);_(* "-"??_);_(@_)</c:formatCode>
                <c:ptCount val="4"/>
                <c:pt idx="1">
                  <c:v>3663.66</c:v>
                </c:pt>
                <c:pt idx="2">
                  <c:v>2604.6999999999998</c:v>
                </c:pt>
                <c:pt idx="3">
                  <c:v>1060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6B-3F47-9438-B70E501B4148}"/>
            </c:ext>
          </c:extLst>
        </c:ser>
        <c:ser>
          <c:idx val="4"/>
          <c:order val="4"/>
          <c:tx>
            <c:strRef>
              <c:f>'Price Movements'!$A$52</c:f>
              <c:strCache>
                <c:ptCount val="1"/>
                <c:pt idx="0">
                  <c:v>EXP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Movements'!$B$47:$E$47</c:f>
              <c:numCache>
                <c:formatCode>0</c:formatCode>
                <c:ptCount val="4"/>
                <c:pt idx="0">
                  <c:v>2020</c:v>
                </c:pt>
                <c:pt idx="1">
                  <c:v>2021</c:v>
                </c:pt>
                <c:pt idx="2" formatCode="m/d/yy">
                  <c:v>44712</c:v>
                </c:pt>
                <c:pt idx="3" formatCode="m/d/yy">
                  <c:v>44855</c:v>
                </c:pt>
              </c:numCache>
            </c:numRef>
          </c:cat>
          <c:val>
            <c:numRef>
              <c:f>'Price Movements'!$B$52:$E$52</c:f>
              <c:numCache>
                <c:formatCode>_(* #,##0_);_(* \(#,##0\);_(* "-"??_);_(@_)</c:formatCode>
                <c:ptCount val="4"/>
                <c:pt idx="0">
                  <c:v>4799.6715927750411</c:v>
                </c:pt>
                <c:pt idx="1">
                  <c:v>5467.9802955665027</c:v>
                </c:pt>
                <c:pt idx="2">
                  <c:v>2187.1921182266015</c:v>
                </c:pt>
                <c:pt idx="3">
                  <c:v>1850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6B-3F47-9438-B70E501B4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5193984"/>
        <c:axId val="841927152"/>
      </c:lineChart>
      <c:catAx>
        <c:axId val="85519398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CH"/>
          </a:p>
        </c:txPr>
        <c:crossAx val="841927152"/>
        <c:crosses val="autoZero"/>
        <c:auto val="1"/>
        <c:lblAlgn val="ctr"/>
        <c:lblOffset val="100"/>
        <c:noMultiLvlLbl val="0"/>
      </c:catAx>
      <c:valAx>
        <c:axId val="841927152"/>
        <c:scaling>
          <c:orientation val="minMax"/>
          <c:max val="17000"/>
          <c:min val="0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CH"/>
          </a:p>
        </c:txPr>
        <c:crossAx val="855193984"/>
        <c:crosses val="autoZero"/>
        <c:crossBetween val="between"/>
        <c:majorUnit val="4000"/>
      </c:valAx>
      <c:spPr>
        <a:noFill/>
        <a:ln w="127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'Price Movements'!$A$41</c:f>
              <c:strCache>
                <c:ptCount val="1"/>
                <c:pt idx="0">
                  <c:v>REA Group</c:v>
                </c:pt>
              </c:strCache>
            </c:strRef>
          </c:tx>
          <c:spPr>
            <a:ln w="38100" cap="rnd">
              <a:solidFill>
                <a:srgbClr val="C31630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Movements'!$B$40:$E$40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44712</c:v>
                </c:pt>
              </c:numCache>
            </c:numRef>
          </c:cat>
          <c:val>
            <c:numRef>
              <c:f>'Price Movements'!$B$41:$E$41</c:f>
              <c:numCache>
                <c:formatCode>_(* #,##0_);_(* \(#,##0\);_(* "-"??_);_(@_)</c:formatCode>
                <c:ptCount val="4"/>
                <c:pt idx="0">
                  <c:v>9769.4366197183099</c:v>
                </c:pt>
                <c:pt idx="1">
                  <c:v>13956.338028169015</c:v>
                </c:pt>
                <c:pt idx="2">
                  <c:v>15631.098591549297</c:v>
                </c:pt>
                <c:pt idx="3">
                  <c:v>10485.861971830987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07-FB4D-BD10-814BC72A2239}"/>
            </c:ext>
          </c:extLst>
        </c:ser>
        <c:ser>
          <c:idx val="1"/>
          <c:order val="1"/>
          <c:tx>
            <c:strRef>
              <c:f>'Price Movements'!$A$42</c:f>
              <c:strCache>
                <c:ptCount val="1"/>
                <c:pt idx="0">
                  <c:v>Scout24</c:v>
                </c:pt>
              </c:strCache>
            </c:strRef>
          </c:tx>
          <c:spPr>
            <a:ln w="38100" cap="rnd">
              <a:solidFill>
                <a:srgbClr val="FF8F14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Movements'!$B$40:$E$40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44712</c:v>
                </c:pt>
              </c:numCache>
            </c:numRef>
          </c:cat>
          <c:val>
            <c:numRef>
              <c:f>'Price Movements'!$B$42:$E$42</c:f>
              <c:numCache>
                <c:formatCode>_(* #,##0_);_(* \(#,##0\);_(* "-"??_);_(@_)</c:formatCode>
                <c:ptCount val="4"/>
                <c:pt idx="0">
                  <c:v>4942.8526315789477</c:v>
                </c:pt>
                <c:pt idx="1">
                  <c:v>5723.7473684210536</c:v>
                </c:pt>
                <c:pt idx="2">
                  <c:v>5208.7789473684215</c:v>
                </c:pt>
                <c:pt idx="3">
                  <c:v>4938.6315789473683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07-FB4D-BD10-814BC72A2239}"/>
            </c:ext>
          </c:extLst>
        </c:ser>
        <c:ser>
          <c:idx val="2"/>
          <c:order val="2"/>
          <c:tx>
            <c:strRef>
              <c:f>'Price Movements'!$A$43</c:f>
              <c:strCache>
                <c:ptCount val="1"/>
                <c:pt idx="0">
                  <c:v>Rightmove</c:v>
                </c:pt>
              </c:strCache>
            </c:strRef>
          </c:tx>
          <c:spPr>
            <a:ln w="38100" cap="rnd">
              <a:solidFill>
                <a:srgbClr val="272638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Movements'!$B$40:$E$40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44712</c:v>
                </c:pt>
              </c:numCache>
            </c:numRef>
          </c:cat>
          <c:val>
            <c:numRef>
              <c:f>'Price Movements'!$B$43:$E$43</c:f>
              <c:numCache>
                <c:formatCode>_(* #,##0_);_(* \(#,##0\);_(* "-"??_);_(@_)</c:formatCode>
                <c:ptCount val="4"/>
                <c:pt idx="0">
                  <c:v>6906.7124999999996</c:v>
                </c:pt>
                <c:pt idx="1">
                  <c:v>6307.5</c:v>
                </c:pt>
                <c:pt idx="2">
                  <c:v>6833.125</c:v>
                </c:pt>
                <c:pt idx="3">
                  <c:v>6160.3249999999998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07-FB4D-BD10-814BC72A2239}"/>
            </c:ext>
          </c:extLst>
        </c:ser>
        <c:ser>
          <c:idx val="3"/>
          <c:order val="3"/>
          <c:tx>
            <c:strRef>
              <c:f>'Price Movements'!$A$44</c:f>
              <c:strCache>
                <c:ptCount val="1"/>
                <c:pt idx="0">
                  <c:v>Zillow</c:v>
                </c:pt>
              </c:strCache>
            </c:strRef>
          </c:tx>
          <c:spPr>
            <a:ln w="38100" cap="rnd">
              <a:solidFill>
                <a:srgbClr val="18469D"/>
              </a:solidFill>
              <a:round/>
            </a:ln>
            <a:effectLst/>
          </c:spPr>
          <c:marker>
            <c:symbol val="none"/>
          </c:marker>
          <c:cat>
            <c:numRef>
              <c:f>'Price Movements'!$B$40:$E$40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44712</c:v>
                </c:pt>
              </c:numCache>
            </c:numRef>
          </c:cat>
          <c:val>
            <c:numRef>
              <c:f>'Price Movements'!$B$44:$E$44</c:f>
              <c:numCache>
                <c:formatCode>_(* #,##0_);_(* \(#,##0\);_(* "-"??_);_(@_)</c:formatCode>
                <c:ptCount val="4"/>
                <c:pt idx="0">
                  <c:v>11503.800000000001</c:v>
                </c:pt>
                <c:pt idx="1">
                  <c:v>34362</c:v>
                </c:pt>
                <c:pt idx="2">
                  <c:v>12201</c:v>
                </c:pt>
                <c:pt idx="3">
                  <c:v>9783.2099999999991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07-FB4D-BD10-814BC72A2239}"/>
            </c:ext>
          </c:extLst>
        </c:ser>
        <c:ser>
          <c:idx val="4"/>
          <c:order val="4"/>
          <c:tx>
            <c:strRef>
              <c:f>'Price Movements'!$A$45</c:f>
              <c:strCache>
                <c:ptCount val="1"/>
                <c:pt idx="0">
                  <c:v>Hemnet</c:v>
                </c:pt>
              </c:strCache>
            </c:strRef>
          </c:tx>
          <c:spPr>
            <a:ln w="38100" cap="rnd">
              <a:solidFill>
                <a:srgbClr val="0AB709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38100" cap="rnd">
                <a:solidFill>
                  <a:srgbClr val="0AB70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B15-0B41-AB45-FC8EDBB8FF9C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38100" cap="rnd">
                <a:solidFill>
                  <a:srgbClr val="0AB70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15-0B41-AB45-FC8EDBB8FF9C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rgbClr val="0AB70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B15-0B41-AB45-FC8EDBB8FF9C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38100" cap="rnd">
                <a:solidFill>
                  <a:srgbClr val="0AB70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15-0B41-AB45-FC8EDBB8FF9C}"/>
              </c:ext>
            </c:extLst>
          </c:dPt>
          <c:cat>
            <c:numRef>
              <c:f>'Price Movements'!$B$40:$E$40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 formatCode="m/d/yy">
                  <c:v>44712</c:v>
                </c:pt>
              </c:numCache>
            </c:numRef>
          </c:cat>
          <c:val>
            <c:numRef>
              <c:f>'Price Movements'!$B$45:$E$45</c:f>
              <c:numCache>
                <c:formatCode>General</c:formatCode>
                <c:ptCount val="4"/>
                <c:pt idx="2" formatCode="_(* #,##0_);_(* \(#,##0\);_(* &quot;-&quot;??_);_(@_)">
                  <c:v>1632.5865580448065</c:v>
                </c:pt>
                <c:pt idx="3" formatCode="_(* #,##0_);_(* \(#,##0\);_(* &quot;-&quot;??_);_(@_)">
                  <c:v>1337.3523421588595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007-FB4D-BD10-814BC72A2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2280320"/>
        <c:axId val="1991012816"/>
      </c:lineChart>
      <c:catAx>
        <c:axId val="194228032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CH"/>
          </a:p>
        </c:txPr>
        <c:crossAx val="1991012816"/>
        <c:crosses val="autoZero"/>
        <c:auto val="1"/>
        <c:lblAlgn val="ctr"/>
        <c:lblOffset val="100"/>
        <c:noMultiLvlLbl val="0"/>
      </c:catAx>
      <c:valAx>
        <c:axId val="1991012816"/>
        <c:scaling>
          <c:orientation val="minMax"/>
          <c:max val="35000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CH"/>
          </a:p>
        </c:txPr>
        <c:crossAx val="194228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F29CB-70DD-8E4C-B873-8575BDB26932}" type="datetimeFigureOut">
              <a:rPr lang="en-US" smtClean="0"/>
              <a:t>10/23/22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85413-CCF0-8744-9C1F-19F8F981A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0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e3a685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5ae3a685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17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4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6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e3a685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5ae3a685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not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going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around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transactions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unlikely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potential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today’s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classifieds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</a:t>
            </a:r>
            <a:endParaRPr lang="de-CH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introduced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threaten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classifieds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listings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12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3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26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14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e3a685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5ae3a685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not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going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around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transactions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unlikely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potential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today’s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classifieds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</a:t>
            </a:r>
            <a:endParaRPr lang="de-CH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introduced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threaten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classifieds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listings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025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0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52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4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67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2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48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e3a685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5ae3a685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perspective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604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19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380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e3a685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5ae3a685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64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7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/>
              <a:t>Less about unveiling companies and business models you have not heard of after 2 days’ of conference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/>
              <a:t>Rather by reviewing the emerging challenger models, seek to identify which models might displace classifieds by better solving the the problem of buying and selling large ticket items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/>
              <a:t>focus on car and real estate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39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ae3a685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5ae3a685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not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going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around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transactions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unlikely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potential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today’s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classifieds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</a:t>
            </a:r>
            <a:endParaRPr lang="de-CH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introduced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threaten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core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classifieds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listings</a:t>
            </a:r>
            <a:r>
              <a:rPr lang="de-CH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CH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62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9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9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19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85413-CCF0-8744-9C1F-19F8F981AA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18A7-F0C9-B54A-BF58-828C393C2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C1AD9-6FE1-C54C-B354-1B973B834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BAA25-111F-EF45-93A8-596CB685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10153-AE78-C244-AB6F-147F9DD8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1878-FE99-C343-BD4E-0020785E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2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985A-A895-0240-9704-8E6B19CF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0142B-972C-F846-9176-9E78AE10C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6D45-AFE2-9C48-BB8C-573A99CF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2E5E4-2B5D-5F42-9729-71FD35D0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6F516-2D4B-2642-95A4-7363522C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33607-1809-2540-B6DA-96EE1E6BD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6D2DF-C927-984B-9675-F5A5025F1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923B7-5251-2549-B66B-3F58A84D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D8176-2439-6849-AF72-09BFB94D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9398-1AC7-4E40-9C50-ADE2D6C9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3809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●"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marR="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oogle Shape;17;p3" descr="EIV LOGO_17.0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667" y="85767"/>
            <a:ext cx="648560" cy="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229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46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xel Springer Title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1C5E0-087E-465E-B3CE-31270223A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76000"/>
            <a:ext cx="11160125" cy="512961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Action title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9D2D256-7F2B-417B-A4FB-06E0CA5443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AE0C9-F4D3-47D0-8BB8-08616EAB722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AB782CB-7C7E-434D-8F14-9561F1CEA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7" y="1044000"/>
            <a:ext cx="11160123" cy="4770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de-DE" sz="2400" dirty="0" smtClean="0">
                <a:solidFill>
                  <a:schemeClr val="tx2"/>
                </a:solidFill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en-GB" dirty="0"/>
            </a:lvl5pPr>
          </a:lstStyle>
          <a:p>
            <a:pPr lvl="0">
              <a:lnSpc>
                <a:spcPts val="4000"/>
              </a:lnSpc>
            </a:pPr>
            <a:r>
              <a:rPr lang="de-DE" dirty="0" err="1"/>
              <a:t>Subtitlye</a:t>
            </a:r>
            <a:endParaRPr lang="en-GB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52F07DC-3413-4CEA-B080-3818A0037F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9410" y="6564396"/>
            <a:ext cx="8497540" cy="17697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tabLst>
                <a:tab pos="449263" algn="l"/>
              </a:tabLst>
              <a:defRPr lang="de-DE" sz="1000" smtClean="0">
                <a:solidFill>
                  <a:srgbClr val="878787"/>
                </a:solidFill>
                <a:cs typeface="Arial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GB"/>
            </a:lvl5pPr>
          </a:lstStyle>
          <a:p>
            <a:pPr marL="538163" lvl="0" indent="-538163" defTabSz="685783">
              <a:tabLst/>
            </a:pPr>
            <a:r>
              <a:rPr lang="de-DE" dirty="0"/>
              <a:t>Source:	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6D430DC-EFAF-4CB8-B16B-A3B75DB618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59410" y="6357908"/>
            <a:ext cx="8497540" cy="176972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176213" indent="-176213">
              <a:buClr>
                <a:srgbClr val="878787"/>
              </a:buClr>
              <a:buFont typeface="+mj-lt"/>
              <a:buAutoNum type="arabicPeriod"/>
              <a:tabLst/>
              <a:defRPr sz="1000">
                <a:solidFill>
                  <a:srgbClr val="878787"/>
                </a:solidFill>
              </a:defRPr>
            </a:lvl1pPr>
          </a:lstStyle>
          <a:p>
            <a:pPr lvl="0"/>
            <a:r>
              <a:rPr lang="de-DE" dirty="0" err="1"/>
              <a:t>Footnote</a:t>
            </a:r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B0D91F3-9397-4DC3-A861-E87E761FCB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549400"/>
            <a:ext cx="2531058" cy="1512888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29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5E62F-2DF2-944D-A40A-DD23F786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0EF01-2462-6141-973D-488BF3CC4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77CB6-781D-4944-BD41-84EC747A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ADE37-7D4A-F843-A749-B0590725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FD78E-C528-864B-BF24-124F9B4E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0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26BE-8F42-A74D-AA1B-36614BB9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9FEE7-BF79-4C40-BFE1-D3EBC79AB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894F0-6E77-C54E-AE6E-8DC6ACD9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29FBB-D11E-3946-8A1A-87FADE3E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A4DE-9BD7-434E-B241-BA199565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B4C9-F086-CC4B-82FD-A0F9FC8C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73D2E-29DC-264D-B178-56CA9E42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E5AF-2921-7D46-B5AD-4D2E9F568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A3E5C-37CD-3C4C-BEAB-9DF1D4361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A0B97-D700-DC42-A48F-E994FE9F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367A1-2DF1-7D49-A444-7A8BDB92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4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A8317-5AE4-FA43-9B7E-A14F5F57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D794D-860E-3A48-86CF-07963E22D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DF58A-0A80-A74D-85D7-DBE3DBD01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CD3F5-9091-434E-A5A7-595566C7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C66FE-8420-A34D-850F-B665E3415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23004E-9C71-994F-900A-3E69F7C28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F217E6-E1FC-794B-AB6F-999A4D61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AA8DA-288D-3C44-8A9F-56FD4851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7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C490-6017-FC47-A360-F3D35D18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81FDD-1CDC-B84E-BE58-08811A6F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A6DE2-95FB-014D-A4E7-025393BF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E80A8-4D1D-CC4A-8A10-7723169E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9F5F6-4EF2-9A4A-BE76-FC463A98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26A73-E0F7-F34D-B2CB-3B9E3423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6D4AD-933E-9841-96EB-18E112C3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E7B9-FF3F-2A4E-8854-85891C190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C522A-C3FA-7249-8F63-6C03450D3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F5618-90BF-9749-91EA-24A6BA562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44D13-DAA3-2548-A4DB-E8A983CA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4AB60-CD61-5543-96D2-1BB72BBC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89294-9916-EB45-9A5E-25E31850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7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9CACC-8ABD-3642-92F3-EB1468C1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63680D-E95B-4A49-8ADC-D25186B7C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DE0CF-672B-2847-BCFB-7ED7FBEFE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2E11F-FD92-884D-BB52-B21C039E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67A00-3B4F-2D4C-83A2-1F74F649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906B-30B5-F94A-AE90-33FC79CE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1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C4D3F-FA58-3C47-B58A-E2D167EC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65A85-CD20-EB44-8B62-7C66F93D4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A1E3-0BE0-5141-BBC1-9ED0C9271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C6636-4B5B-6B41-A107-3B3F72586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E6720-F4BC-6A46-9F02-DEC0C8C1E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D94FD-AB66-9144-A550-D8133DBB9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8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26" Type="http://schemas.openxmlformats.org/officeDocument/2006/relationships/image" Target="../media/image49.png"/><Relationship Id="rId3" Type="http://schemas.openxmlformats.org/officeDocument/2006/relationships/image" Target="../media/image24.png"/><Relationship Id="rId21" Type="http://schemas.openxmlformats.org/officeDocument/2006/relationships/image" Target="../media/image64.png"/><Relationship Id="rId7" Type="http://schemas.openxmlformats.org/officeDocument/2006/relationships/image" Target="../media/image45.png"/><Relationship Id="rId12" Type="http://schemas.openxmlformats.org/officeDocument/2006/relationships/image" Target="../media/image56.png"/><Relationship Id="rId17" Type="http://schemas.microsoft.com/office/2007/relationships/hdphoto" Target="../media/hdphoto6.wdp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55.png"/><Relationship Id="rId24" Type="http://schemas.openxmlformats.org/officeDocument/2006/relationships/image" Target="../media/image67.png"/><Relationship Id="rId5" Type="http://schemas.openxmlformats.org/officeDocument/2006/relationships/image" Target="../media/image43.png"/><Relationship Id="rId15" Type="http://schemas.openxmlformats.org/officeDocument/2006/relationships/image" Target="../media/image59.png"/><Relationship Id="rId23" Type="http://schemas.openxmlformats.org/officeDocument/2006/relationships/image" Target="../media/image66.png"/><Relationship Id="rId28" Type="http://schemas.openxmlformats.org/officeDocument/2006/relationships/image" Target="../media/image51.png"/><Relationship Id="rId10" Type="http://schemas.openxmlformats.org/officeDocument/2006/relationships/image" Target="../media/image54.png"/><Relationship Id="rId19" Type="http://schemas.openxmlformats.org/officeDocument/2006/relationships/image" Target="../media/image62.png"/><Relationship Id="rId31" Type="http://schemas.microsoft.com/office/2007/relationships/hdphoto" Target="../media/hdphoto5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8.png"/><Relationship Id="rId22" Type="http://schemas.openxmlformats.org/officeDocument/2006/relationships/image" Target="../media/image6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26" Type="http://schemas.openxmlformats.org/officeDocument/2006/relationships/image" Target="../media/image88.png"/><Relationship Id="rId3" Type="http://schemas.openxmlformats.org/officeDocument/2006/relationships/image" Target="../media/image24.png"/><Relationship Id="rId21" Type="http://schemas.openxmlformats.org/officeDocument/2006/relationships/image" Target="../media/image84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0.jpe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microsoft.com/office/2007/relationships/hdphoto" Target="../media/hdphoto7.wdp"/><Relationship Id="rId5" Type="http://schemas.openxmlformats.org/officeDocument/2006/relationships/image" Target="../media/image70.png"/><Relationship Id="rId15" Type="http://schemas.openxmlformats.org/officeDocument/2006/relationships/image" Target="../media/image33.png"/><Relationship Id="rId23" Type="http://schemas.openxmlformats.org/officeDocument/2006/relationships/image" Target="../media/image86.png"/><Relationship Id="rId10" Type="http://schemas.openxmlformats.org/officeDocument/2006/relationships/image" Target="../media/image75.png"/><Relationship Id="rId19" Type="http://schemas.openxmlformats.org/officeDocument/2006/relationships/image" Target="../media/image82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31.png"/><Relationship Id="rId22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33.png"/><Relationship Id="rId3" Type="http://schemas.openxmlformats.org/officeDocument/2006/relationships/image" Target="../media/image75.png"/><Relationship Id="rId7" Type="http://schemas.openxmlformats.org/officeDocument/2006/relationships/image" Target="../media/image94.jpeg"/><Relationship Id="rId12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11" Type="http://schemas.openxmlformats.org/officeDocument/2006/relationships/image" Target="../media/image24.png"/><Relationship Id="rId5" Type="http://schemas.openxmlformats.org/officeDocument/2006/relationships/image" Target="../media/image77.png"/><Relationship Id="rId1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96.pn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0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4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6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10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87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5" Type="http://schemas.openxmlformats.org/officeDocument/2006/relationships/image" Target="../media/image127.png"/><Relationship Id="rId10" Type="http://schemas.openxmlformats.org/officeDocument/2006/relationships/image" Target="../media/image123.png"/><Relationship Id="rId19" Type="http://schemas.openxmlformats.org/officeDocument/2006/relationships/image" Target="../media/image131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31.png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5" Type="http://schemas.openxmlformats.org/officeDocument/2006/relationships/image" Target="../media/image84.pn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hart" Target="../charts/chart1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hart" Target="../charts/chart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hart" Target="../charts/chart3.xml"/><Relationship Id="rId7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12" Type="http://schemas.openxmlformats.org/officeDocument/2006/relationships/image" Target="../media/image41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tiff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B4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1;p25" descr="EIV LOGO_17.001.png">
            <a:extLst>
              <a:ext uri="{FF2B5EF4-FFF2-40B4-BE49-F238E27FC236}">
                <a16:creationId xmlns:a16="http://schemas.microsoft.com/office/drawing/2014/main" id="{5B0E43FF-4871-844C-A4C2-DEA010E029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442844" y="3374425"/>
            <a:ext cx="1903370" cy="12430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7;p52">
            <a:extLst>
              <a:ext uri="{FF2B5EF4-FFF2-40B4-BE49-F238E27FC236}">
                <a16:creationId xmlns:a16="http://schemas.microsoft.com/office/drawing/2014/main" id="{4957E0C6-6F2C-2C44-BB27-6B668286FD6F}"/>
              </a:ext>
            </a:extLst>
          </p:cNvPr>
          <p:cNvSpPr txBox="1"/>
          <p:nvPr/>
        </p:nvSpPr>
        <p:spPr>
          <a:xfrm>
            <a:off x="8679801" y="4352167"/>
            <a:ext cx="3000559" cy="57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US" sz="16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Open Sans"/>
              </a:rPr>
              <a:t>Madrid  </a:t>
            </a:r>
            <a:r>
              <a:rPr lang="en-US" sz="16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October 26</a:t>
            </a:r>
            <a:r>
              <a:rPr lang="en-US" sz="1600" baseline="300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th</a:t>
            </a:r>
            <a:r>
              <a:rPr lang="en-US" sz="16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, 2022</a:t>
            </a:r>
            <a:endParaRPr sz="1600" dirty="0">
              <a:solidFill>
                <a:schemeClr val="l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E725C9-CA0F-1F48-AF50-A23E427F9705}"/>
              </a:ext>
            </a:extLst>
          </p:cNvPr>
          <p:cNvSpPr/>
          <p:nvPr/>
        </p:nvSpPr>
        <p:spPr>
          <a:xfrm>
            <a:off x="2346214" y="3566975"/>
            <a:ext cx="9250878" cy="881653"/>
          </a:xfrm>
          <a:prstGeom prst="rect">
            <a:avLst/>
          </a:prstGeom>
          <a:gradFill flip="none" rotWithShape="1">
            <a:gsLst>
              <a:gs pos="0">
                <a:srgbClr val="BDAC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2429482" y="3600695"/>
            <a:ext cx="9762518" cy="8479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3200" dirty="0">
                <a:solidFill>
                  <a:srgbClr val="F9F9F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Helvetica Neue"/>
              </a:rPr>
              <a:t>back to the future of property classifieds + marketplaces</a:t>
            </a:r>
            <a:endParaRPr sz="3200" dirty="0">
              <a:solidFill>
                <a:srgbClr val="F9F9F9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646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405842" y="569346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CAC8A8-56A0-99B9-E9A6-BA65501937A1}"/>
              </a:ext>
            </a:extLst>
          </p:cNvPr>
          <p:cNvSpPr txBox="1"/>
          <p:nvPr/>
        </p:nvSpPr>
        <p:spPr>
          <a:xfrm>
            <a:off x="0" y="6584124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Analysis; note: examples are illustrative, not exhaustive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EE0D8-DBDB-3E1D-19D0-3C84B8219298}"/>
              </a:ext>
            </a:extLst>
          </p:cNvPr>
          <p:cNvSpPr txBox="1"/>
          <p:nvPr/>
        </p:nvSpPr>
        <p:spPr>
          <a:xfrm>
            <a:off x="3603282" y="475219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2523C-68D3-75C4-6E3E-5A3DEBB7E992}"/>
              </a:ext>
            </a:extLst>
          </p:cNvPr>
          <p:cNvSpPr txBox="1"/>
          <p:nvPr/>
        </p:nvSpPr>
        <p:spPr>
          <a:xfrm>
            <a:off x="-23704" y="2059155"/>
            <a:ext cx="564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transactional models from </a:t>
            </a:r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non-classifieds players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07E65-5C80-4F07-DBB3-7A87588463BE}"/>
              </a:ext>
            </a:extLst>
          </p:cNvPr>
          <p:cNvSpPr txBox="1"/>
          <p:nvPr/>
        </p:nvSpPr>
        <p:spPr>
          <a:xfrm>
            <a:off x="169079" y="2395597"/>
            <a:ext cx="1650863" cy="3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BD1C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C2B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A6842C-DE01-9E15-8408-517E46A69311}"/>
              </a:ext>
            </a:extLst>
          </p:cNvPr>
          <p:cNvSpPr txBox="1"/>
          <p:nvPr/>
        </p:nvSpPr>
        <p:spPr>
          <a:xfrm>
            <a:off x="3027881" y="2392235"/>
            <a:ext cx="16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DAD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B2C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AC2B2F-DFC1-9BB0-8D50-D17E534BEA3C}"/>
              </a:ext>
            </a:extLst>
          </p:cNvPr>
          <p:cNvSpPr/>
          <p:nvPr/>
        </p:nvSpPr>
        <p:spPr>
          <a:xfrm>
            <a:off x="3130591" y="2739960"/>
            <a:ext cx="2759798" cy="3097385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0FDD20-A010-01B0-A44B-CE23FCCDFB1B}"/>
              </a:ext>
            </a:extLst>
          </p:cNvPr>
          <p:cNvSpPr/>
          <p:nvPr/>
        </p:nvSpPr>
        <p:spPr>
          <a:xfrm>
            <a:off x="248438" y="2738622"/>
            <a:ext cx="2757276" cy="2013574"/>
          </a:xfrm>
          <a:prstGeom prst="rect">
            <a:avLst/>
          </a:prstGeom>
          <a:solidFill>
            <a:srgbClr val="EDE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D0EEFB-AF3F-5344-DB3B-9338BC31B09C}"/>
              </a:ext>
            </a:extLst>
          </p:cNvPr>
          <p:cNvSpPr txBox="1"/>
          <p:nvPr/>
        </p:nvSpPr>
        <p:spPr>
          <a:xfrm>
            <a:off x="228708" y="2766824"/>
            <a:ext cx="275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instant cash offer from platform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BE0FDC-2D3D-C813-AE7C-F6BADF98CF2E}"/>
              </a:ext>
            </a:extLst>
          </p:cNvPr>
          <p:cNvSpPr txBox="1"/>
          <p:nvPr/>
        </p:nvSpPr>
        <p:spPr>
          <a:xfrm>
            <a:off x="4094422" y="2753233"/>
            <a:ext cx="73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iDealer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0ECD54A-0CF8-021A-CEF1-A207A8658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88" y="3627948"/>
            <a:ext cx="1459864" cy="5240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FBE9ED-69A5-8A99-EB91-0153B9485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357" y="2868744"/>
            <a:ext cx="1092583" cy="7675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E113F3-0930-F271-3EE8-1A41EB5CB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69" y="3885966"/>
            <a:ext cx="1012028" cy="10120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1250DF-CD2F-478A-8C65-24EE436E7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62" y="3141943"/>
            <a:ext cx="1062964" cy="4870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0D6FEE9-A421-F333-7E07-CA0A14C2D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158" y="3966326"/>
            <a:ext cx="1371959" cy="2726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91A50DB-48C4-01CA-7022-E3162AF3F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639" y="5315005"/>
            <a:ext cx="1105361" cy="2913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2133515-2CA7-4D8A-3E6A-B291BDD9B80B}"/>
              </a:ext>
            </a:extLst>
          </p:cNvPr>
          <p:cNvSpPr/>
          <p:nvPr/>
        </p:nvSpPr>
        <p:spPr>
          <a:xfrm>
            <a:off x="248548" y="4830561"/>
            <a:ext cx="2759798" cy="1011632"/>
          </a:xfrm>
          <a:prstGeom prst="rect">
            <a:avLst/>
          </a:prstGeom>
          <a:solidFill>
            <a:srgbClr val="EDE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9288DD-F817-7E25-A391-44A471E8822D}"/>
              </a:ext>
            </a:extLst>
          </p:cNvPr>
          <p:cNvSpPr txBox="1"/>
          <p:nvPr/>
        </p:nvSpPr>
        <p:spPr>
          <a:xfrm>
            <a:off x="248439" y="4875572"/>
            <a:ext cx="2759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 offers from selected dealers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85E7BC5-9F47-458B-EBBF-B722BA32E5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9850" y="4231691"/>
            <a:ext cx="1701174" cy="543409"/>
          </a:xfrm>
          <a:prstGeom prst="rect">
            <a:avLst/>
          </a:prstGeom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4EC02B16-F4C0-A988-E253-6A0D2705D852}"/>
              </a:ext>
            </a:extLst>
          </p:cNvPr>
          <p:cNvSpPr txBox="1">
            <a:spLocks/>
          </p:cNvSpPr>
          <p:nvPr/>
        </p:nvSpPr>
        <p:spPr>
          <a:xfrm>
            <a:off x="-132414" y="605937"/>
            <a:ext cx="12456827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we learn from the automotive segment? (1/3)</a:t>
            </a:r>
          </a:p>
        </p:txBody>
      </p:sp>
      <p:pic>
        <p:nvPicPr>
          <p:cNvPr id="74" name="Picture 4" descr="Carsome Group Announces Appointment of Advisory Board to Further Strengthen  Regional Leadership — Carsome Newsroom">
            <a:extLst>
              <a:ext uri="{FF2B5EF4-FFF2-40B4-BE49-F238E27FC236}">
                <a16:creationId xmlns:a16="http://schemas.microsoft.com/office/drawing/2014/main" id="{6F7E3E11-31F1-ECBA-7FD0-02186D69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75" y="3685643"/>
            <a:ext cx="1361581" cy="3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Motorway careers">
            <a:extLst>
              <a:ext uri="{FF2B5EF4-FFF2-40B4-BE49-F238E27FC236}">
                <a16:creationId xmlns:a16="http://schemas.microsoft.com/office/drawing/2014/main" id="{1BDD240F-8843-D8B9-9472-9D3D39478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09" y="5431719"/>
            <a:ext cx="1237801" cy="2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Cinch attracts £1bn boost from investors eager to back online car retail |  Latest News">
            <a:extLst>
              <a:ext uri="{FF2B5EF4-FFF2-40B4-BE49-F238E27FC236}">
                <a16:creationId xmlns:a16="http://schemas.microsoft.com/office/drawing/2014/main" id="{847D2C78-693B-B86D-5E3D-F50EB603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49" y="3092478"/>
            <a:ext cx="929978" cy="3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0" descr="AUTO1 Group | Autohero - Changing the way to shop for cars online">
            <a:extLst>
              <a:ext uri="{FF2B5EF4-FFF2-40B4-BE49-F238E27FC236}">
                <a16:creationId xmlns:a16="http://schemas.microsoft.com/office/drawing/2014/main" id="{739DD0C8-408C-3B81-D51A-3C872B75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54" y="3507761"/>
            <a:ext cx="1812882" cy="3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>
            <a:extLst>
              <a:ext uri="{FF2B5EF4-FFF2-40B4-BE49-F238E27FC236}">
                <a16:creationId xmlns:a16="http://schemas.microsoft.com/office/drawing/2014/main" id="{D2273569-0E29-1112-66D7-1DE6DBF3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556" r="94889">
                        <a14:foregroundMark x1="6444" y1="35600" x2="6444" y2="35600"/>
                        <a14:foregroundMark x1="13556" y1="39600" x2="13556" y2="39600"/>
                        <a14:foregroundMark x1="13667" y1="37200" x2="13667" y2="37200"/>
                        <a14:foregroundMark x1="12778" y1="34200" x2="8333" y2="34400"/>
                        <a14:foregroundMark x1="8333" y1="34400" x2="7667" y2="36600"/>
                        <a14:foregroundMark x1="18111" y1="35600" x2="19111" y2="37200"/>
                        <a14:foregroundMark x1="2556" y1="45800" x2="2556" y2="45800"/>
                        <a14:foregroundMark x1="2556" y1="45800" x2="4000" y2="51400"/>
                        <a14:foregroundMark x1="12111" y1="53200" x2="12111" y2="53200"/>
                        <a14:foregroundMark x1="13111" y1="50000" x2="13111" y2="50000"/>
                        <a14:foregroundMark x1="14444" y1="46600" x2="14444" y2="46600"/>
                        <a14:foregroundMark x1="9111" y1="50800" x2="12778" y2="54600"/>
                        <a14:foregroundMark x1="12778" y1="54600" x2="16222" y2="54400"/>
                        <a14:foregroundMark x1="17667" y1="54600" x2="14222" y2="52600"/>
                        <a14:foregroundMark x1="9222" y1="57200" x2="14333" y2="57400"/>
                        <a14:foregroundMark x1="62222" y1="49600" x2="62222" y2="49600"/>
                        <a14:foregroundMark x1="64889" y1="55600" x2="64889" y2="55600"/>
                        <a14:foregroundMark x1="65000" y1="54000" x2="65000" y2="54000"/>
                        <a14:foregroundMark x1="66444" y1="47200" x2="66444" y2="47200"/>
                        <a14:foregroundMark x1="66889" y1="45200" x2="66778" y2="46200"/>
                        <a14:foregroundMark x1="61111" y1="44000" x2="62111" y2="47800"/>
                        <a14:foregroundMark x1="73444" y1="44400" x2="73444" y2="44400"/>
                        <a14:foregroundMark x1="73889" y1="44400" x2="73778" y2="46800"/>
                        <a14:foregroundMark x1="80778" y1="44200" x2="82444" y2="46800"/>
                        <a14:foregroundMark x1="94222" y1="43800" x2="94889" y2="45600"/>
                        <a14:foregroundMark x1="57222" y1="49600" x2="57222" y2="49600"/>
                        <a14:foregroundMark x1="44667" y1="42800" x2="44667" y2="42800"/>
                        <a14:foregroundMark x1="37778" y1="44800" x2="37778" y2="4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5" y="4527299"/>
            <a:ext cx="1544542" cy="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3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2CE802-7A4F-DB4D-82CB-162011D7C545}"/>
              </a:ext>
            </a:extLst>
          </p:cNvPr>
          <p:cNvSpPr txBox="1"/>
          <p:nvPr/>
        </p:nvSpPr>
        <p:spPr>
          <a:xfrm>
            <a:off x="3603282" y="475219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13313-D98F-C545-B4A7-FF265C9FE599}"/>
              </a:ext>
            </a:extLst>
          </p:cNvPr>
          <p:cNvSpPr txBox="1"/>
          <p:nvPr/>
        </p:nvSpPr>
        <p:spPr>
          <a:xfrm>
            <a:off x="6326164" y="458963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405842" y="569346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CAC8A8-56A0-99B9-E9A6-BA65501937A1}"/>
              </a:ext>
            </a:extLst>
          </p:cNvPr>
          <p:cNvSpPr txBox="1"/>
          <p:nvPr/>
        </p:nvSpPr>
        <p:spPr>
          <a:xfrm>
            <a:off x="0" y="6584124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Analysis; note: examples are illustrative, not exhaustive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CFBA4-3924-AF0C-A195-34B84B2B9F1C}"/>
              </a:ext>
            </a:extLst>
          </p:cNvPr>
          <p:cNvSpPr txBox="1"/>
          <p:nvPr/>
        </p:nvSpPr>
        <p:spPr>
          <a:xfrm>
            <a:off x="-23704" y="2059155"/>
            <a:ext cx="564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transactional models from </a:t>
            </a:r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non-classifieds players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AC831-6732-029F-614E-29A9B914EACB}"/>
              </a:ext>
            </a:extLst>
          </p:cNvPr>
          <p:cNvSpPr txBox="1"/>
          <p:nvPr/>
        </p:nvSpPr>
        <p:spPr>
          <a:xfrm>
            <a:off x="169079" y="2395597"/>
            <a:ext cx="1650863" cy="3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BD1C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C2B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41714-6833-4242-FFAB-E0678EAAB73D}"/>
              </a:ext>
            </a:extLst>
          </p:cNvPr>
          <p:cNvSpPr txBox="1"/>
          <p:nvPr/>
        </p:nvSpPr>
        <p:spPr>
          <a:xfrm>
            <a:off x="3027881" y="2392235"/>
            <a:ext cx="16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DAD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B2C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F7921-F882-AE58-7A5D-A4706B8C9424}"/>
              </a:ext>
            </a:extLst>
          </p:cNvPr>
          <p:cNvSpPr/>
          <p:nvPr/>
        </p:nvSpPr>
        <p:spPr>
          <a:xfrm>
            <a:off x="3130591" y="2739960"/>
            <a:ext cx="2759798" cy="3097385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25F16-FA35-AD4E-D834-3BE74C710AF6}"/>
              </a:ext>
            </a:extLst>
          </p:cNvPr>
          <p:cNvSpPr/>
          <p:nvPr/>
        </p:nvSpPr>
        <p:spPr>
          <a:xfrm>
            <a:off x="248438" y="2738622"/>
            <a:ext cx="2757276" cy="2013574"/>
          </a:xfrm>
          <a:prstGeom prst="rect">
            <a:avLst/>
          </a:prstGeom>
          <a:solidFill>
            <a:srgbClr val="EDE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2640F-28D8-5DD6-9189-D7AFBB225EBB}"/>
              </a:ext>
            </a:extLst>
          </p:cNvPr>
          <p:cNvSpPr txBox="1"/>
          <p:nvPr/>
        </p:nvSpPr>
        <p:spPr>
          <a:xfrm>
            <a:off x="228708" y="2766824"/>
            <a:ext cx="275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instant cash offer from platform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3F425-F028-87BC-97EB-25F61F971CE2}"/>
              </a:ext>
            </a:extLst>
          </p:cNvPr>
          <p:cNvSpPr txBox="1"/>
          <p:nvPr/>
        </p:nvSpPr>
        <p:spPr>
          <a:xfrm>
            <a:off x="4094422" y="2753233"/>
            <a:ext cx="73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iDealer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322610-3A2B-B50A-B62B-95620158B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88" y="3627948"/>
            <a:ext cx="1459864" cy="5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7195D1-AB69-C374-3A67-47EBFDD12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357" y="2868744"/>
            <a:ext cx="1092583" cy="767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9A3E6D-20F8-E1BF-77AE-5DD9D5FFA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69" y="3885966"/>
            <a:ext cx="1012028" cy="10120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79EED2-1592-A06F-BB27-6A1179AF5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62" y="3141943"/>
            <a:ext cx="1062964" cy="4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0D62F2-FC36-EADF-003A-D68781639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158" y="3966326"/>
            <a:ext cx="1371959" cy="272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385FE2-A132-DF93-A761-8825BD008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639" y="5315005"/>
            <a:ext cx="1105361" cy="29131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3D2F02-ECA1-9297-582C-286A0904672F}"/>
              </a:ext>
            </a:extLst>
          </p:cNvPr>
          <p:cNvSpPr/>
          <p:nvPr/>
        </p:nvSpPr>
        <p:spPr>
          <a:xfrm>
            <a:off x="248548" y="4830561"/>
            <a:ext cx="2759798" cy="1011632"/>
          </a:xfrm>
          <a:prstGeom prst="rect">
            <a:avLst/>
          </a:prstGeom>
          <a:solidFill>
            <a:srgbClr val="EDE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B7C580-A25B-9527-2D51-446D6A31E797}"/>
              </a:ext>
            </a:extLst>
          </p:cNvPr>
          <p:cNvSpPr txBox="1"/>
          <p:nvPr/>
        </p:nvSpPr>
        <p:spPr>
          <a:xfrm>
            <a:off x="248439" y="4875572"/>
            <a:ext cx="2759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 offers from selected dealers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072CE-52ED-01A3-186F-404F24556B09}"/>
              </a:ext>
            </a:extLst>
          </p:cNvPr>
          <p:cNvSpPr txBox="1"/>
          <p:nvPr/>
        </p:nvSpPr>
        <p:spPr>
          <a:xfrm>
            <a:off x="6098289" y="2059063"/>
            <a:ext cx="558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transactional models adopted by </a:t>
            </a:r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classifieds players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0DAB6-59AB-CD32-3DFC-A758B177B8DB}"/>
              </a:ext>
            </a:extLst>
          </p:cNvPr>
          <p:cNvSpPr/>
          <p:nvPr/>
        </p:nvSpPr>
        <p:spPr>
          <a:xfrm>
            <a:off x="9116891" y="4830561"/>
            <a:ext cx="2760847" cy="1006728"/>
          </a:xfrm>
          <a:prstGeom prst="rect">
            <a:avLst/>
          </a:prstGeom>
          <a:solidFill>
            <a:srgbClr val="BDA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0AC17-DE85-72B2-A35F-4B72D9870C17}"/>
              </a:ext>
            </a:extLst>
          </p:cNvPr>
          <p:cNvSpPr/>
          <p:nvPr/>
        </p:nvSpPr>
        <p:spPr>
          <a:xfrm>
            <a:off x="6276561" y="4137338"/>
            <a:ext cx="2751341" cy="1700007"/>
          </a:xfrm>
          <a:prstGeom prst="rect">
            <a:avLst/>
          </a:prstGeom>
          <a:solidFill>
            <a:srgbClr val="C8AA7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D15C3-54BB-301B-2F88-09E391A27117}"/>
              </a:ext>
            </a:extLst>
          </p:cNvPr>
          <p:cNvSpPr/>
          <p:nvPr/>
        </p:nvSpPr>
        <p:spPr>
          <a:xfrm>
            <a:off x="6266117" y="2750347"/>
            <a:ext cx="2761785" cy="1298353"/>
          </a:xfrm>
          <a:prstGeom prst="rect">
            <a:avLst/>
          </a:prstGeom>
          <a:solidFill>
            <a:srgbClr val="C8AA7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23F0E3-8DBD-0739-C4A6-0DA8DAC92729}"/>
              </a:ext>
            </a:extLst>
          </p:cNvPr>
          <p:cNvSpPr/>
          <p:nvPr/>
        </p:nvSpPr>
        <p:spPr>
          <a:xfrm>
            <a:off x="9115954" y="2756368"/>
            <a:ext cx="2761785" cy="790146"/>
          </a:xfrm>
          <a:prstGeom prst="rect">
            <a:avLst/>
          </a:prstGeom>
          <a:solidFill>
            <a:srgbClr val="BDA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F9B5B4-CAFB-A795-1F41-CDA58AD367E0}"/>
              </a:ext>
            </a:extLst>
          </p:cNvPr>
          <p:cNvSpPr txBox="1"/>
          <p:nvPr/>
        </p:nvSpPr>
        <p:spPr>
          <a:xfrm>
            <a:off x="6272706" y="2742940"/>
            <a:ext cx="275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instant cash offer from platform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253B32-FC46-5DD9-510F-DA8E0F026791}"/>
              </a:ext>
            </a:extLst>
          </p:cNvPr>
          <p:cNvSpPr txBox="1"/>
          <p:nvPr/>
        </p:nvSpPr>
        <p:spPr>
          <a:xfrm>
            <a:off x="6280581" y="4139451"/>
            <a:ext cx="274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 offers from selected dealers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9C5182-F45A-F193-8567-985E8916FA3E}"/>
              </a:ext>
            </a:extLst>
          </p:cNvPr>
          <p:cNvSpPr txBox="1"/>
          <p:nvPr/>
        </p:nvSpPr>
        <p:spPr>
          <a:xfrm>
            <a:off x="9112854" y="4833452"/>
            <a:ext cx="2764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house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iDealer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55A4B2-C9E0-C29B-7CB7-9F581262A433}"/>
              </a:ext>
            </a:extLst>
          </p:cNvPr>
          <p:cNvSpPr txBox="1"/>
          <p:nvPr/>
        </p:nvSpPr>
        <p:spPr>
          <a:xfrm>
            <a:off x="9115954" y="3635335"/>
            <a:ext cx="2792049" cy="1110817"/>
          </a:xfrm>
          <a:prstGeom prst="rect">
            <a:avLst/>
          </a:prstGeom>
          <a:solidFill>
            <a:srgbClr val="BDA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e-commerce overlay to digitally enable dealer stock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92C226-F718-8C84-FDA7-304613252917}"/>
              </a:ext>
            </a:extLst>
          </p:cNvPr>
          <p:cNvSpPr txBox="1"/>
          <p:nvPr/>
        </p:nvSpPr>
        <p:spPr>
          <a:xfrm>
            <a:off x="9112853" y="2773284"/>
            <a:ext cx="272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commission sharing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0048BB2-F764-6AA0-C300-2CBB5AA242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2669" y="2636510"/>
            <a:ext cx="1713601" cy="1142401"/>
          </a:xfrm>
          <a:prstGeom prst="rect">
            <a:avLst/>
          </a:prstGeom>
        </p:spPr>
      </p:pic>
      <p:pic>
        <p:nvPicPr>
          <p:cNvPr id="40" name="Picture 39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2BB42972-71B1-5A90-7810-28B6C1A58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8075" y="3431951"/>
            <a:ext cx="1014511" cy="292690"/>
          </a:xfrm>
          <a:prstGeom prst="rect">
            <a:avLst/>
          </a:prstGeom>
        </p:spPr>
      </p:pic>
      <p:pic>
        <p:nvPicPr>
          <p:cNvPr id="41" name="Picture 2" descr="Discover OLX Autos – OLX Group Careers Blog – Medium">
            <a:extLst>
              <a:ext uri="{FF2B5EF4-FFF2-40B4-BE49-F238E27FC236}">
                <a16:creationId xmlns:a16="http://schemas.microsoft.com/office/drawing/2014/main" id="{AC0D28CC-0795-CF0D-B355-9FF5A65E3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44" y="3060792"/>
            <a:ext cx="781498" cy="60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8A25D8F-57A1-304B-462B-EB088995F1F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501" t="40432" r="33013" b="43177"/>
          <a:stretch/>
        </p:blipFill>
        <p:spPr>
          <a:xfrm>
            <a:off x="7230614" y="5520023"/>
            <a:ext cx="951627" cy="243438"/>
          </a:xfrm>
          <a:prstGeom prst="rect">
            <a:avLst/>
          </a:prstGeom>
        </p:spPr>
      </p:pic>
      <p:pic>
        <p:nvPicPr>
          <p:cNvPr id="43" name="Picture 42" descr="A white and black sign&#10;&#10;Description automatically generated with low confidence">
            <a:extLst>
              <a:ext uri="{FF2B5EF4-FFF2-40B4-BE49-F238E27FC236}">
                <a16:creationId xmlns:a16="http://schemas.microsoft.com/office/drawing/2014/main" id="{08651122-AD4D-29EA-7E70-CC4B342BFC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0896" y="5182359"/>
            <a:ext cx="1116890" cy="230469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79D4B860-D27C-A30A-DBF0-98AEF3AF5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89" y="4746152"/>
            <a:ext cx="929978" cy="2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EE5FB8-CF08-9F0B-EAB4-3053ABEEDA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1" b="89474" l="6250" r="91667">
                        <a14:foregroundMark x1="6250" y1="48684" x2="6250" y2="48684"/>
                        <a14:foregroundMark x1="28125" y1="42105" x2="28125" y2="42105"/>
                        <a14:foregroundMark x1="51563" y1="44737" x2="51563" y2="44737"/>
                        <a14:foregroundMark x1="30729" y1="48684" x2="30729" y2="48684"/>
                        <a14:foregroundMark x1="25521" y1="31579" x2="25521" y2="31579"/>
                        <a14:foregroundMark x1="32292" y1="35526" x2="32292" y2="35526"/>
                        <a14:foregroundMark x1="89583" y1="35526" x2="89583" y2="35526"/>
                        <a14:foregroundMark x1="91667" y1="40789" x2="91667" y2="40789"/>
                        <a14:foregroundMark x1="70313" y1="44737" x2="70313" y2="44737"/>
                        <a14:foregroundMark x1="64063" y1="55263" x2="64063" y2="55263"/>
                        <a14:foregroundMark x1="54167" y1="52632" x2="54167" y2="52632"/>
                        <a14:foregroundMark x1="38021" y1="51316" x2="38021" y2="51316"/>
                        <a14:foregroundMark x1="42188" y1="48684" x2="42188" y2="48684"/>
                        <a14:foregroundMark x1="35938" y1="28947" x2="35938" y2="28947"/>
                        <a14:foregroundMark x1="44792" y1="39474" x2="44792" y2="39474"/>
                        <a14:foregroundMark x1="36979" y1="32895" x2="36979" y2="32895"/>
                        <a14:foregroundMark x1="63021" y1="46053" x2="63021" y2="46053"/>
                        <a14:foregroundMark x1="58333" y1="42105" x2="58333" y2="42105"/>
                        <a14:foregroundMark x1="59375" y1="42105" x2="59375" y2="4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9930" y="4672857"/>
            <a:ext cx="937086" cy="370930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572FF7B2-19D0-9036-A821-EA588E20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606" y="4672832"/>
            <a:ext cx="644687" cy="4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64DFC3-AA82-2A2E-AA4D-53368A4E68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1153" y="2897213"/>
            <a:ext cx="714161" cy="745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62B09FD-30D3-E66C-9D1F-0E7DB70A82C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24437" y="4259966"/>
            <a:ext cx="1489172" cy="314123"/>
          </a:xfrm>
          <a:prstGeom prst="rect">
            <a:avLst/>
          </a:prstGeom>
          <a:solidFill>
            <a:srgbClr val="C8AA7B">
              <a:alpha val="67000"/>
            </a:srgbClr>
          </a:solidFill>
          <a:ln>
            <a:noFill/>
          </a:ln>
        </p:spPr>
      </p:pic>
      <p:pic>
        <p:nvPicPr>
          <p:cNvPr id="49" name="Picture 8" descr="AutoScout24 smyle Reviews | Read Customer Service Reviews of smyle. autoscout24.de">
            <a:extLst>
              <a:ext uri="{FF2B5EF4-FFF2-40B4-BE49-F238E27FC236}">
                <a16:creationId xmlns:a16="http://schemas.microsoft.com/office/drawing/2014/main" id="{5E0B6F00-97C5-0525-E252-0E98FA82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982" y="4189669"/>
            <a:ext cx="779135" cy="4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D23B80D-039A-2B2F-F656-9B5C42F27B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20234" y="5245446"/>
            <a:ext cx="799431" cy="34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Discover OLX Autos – OLX Group Careers Blog – Medium">
            <a:extLst>
              <a:ext uri="{FF2B5EF4-FFF2-40B4-BE49-F238E27FC236}">
                <a16:creationId xmlns:a16="http://schemas.microsoft.com/office/drawing/2014/main" id="{FFBC098D-417A-F854-B61C-02C2426D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137" y="5165361"/>
            <a:ext cx="673469" cy="5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Araba alıp satmanın kolayı var!">
            <a:extLst>
              <a:ext uri="{FF2B5EF4-FFF2-40B4-BE49-F238E27FC236}">
                <a16:creationId xmlns:a16="http://schemas.microsoft.com/office/drawing/2014/main" id="{3BCCB78A-79BB-9654-116D-A1AD4D99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rgbClr val="F23B5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432" y="5251981"/>
            <a:ext cx="865474" cy="3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DDFC5-FC3A-642D-8419-B66978CE70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90211" y="5110653"/>
            <a:ext cx="1264355" cy="3157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8FAB40B-3538-BAB1-F534-BDBA9C1C1865}"/>
              </a:ext>
            </a:extLst>
          </p:cNvPr>
          <p:cNvSpPr txBox="1"/>
          <p:nvPr/>
        </p:nvSpPr>
        <p:spPr>
          <a:xfrm>
            <a:off x="6248154" y="3739244"/>
            <a:ext cx="1754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classifieds partners B2B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754880-FD38-C80C-2A64-8AE1CD749AE9}"/>
              </a:ext>
            </a:extLst>
          </p:cNvPr>
          <p:cNvSpPr txBox="1"/>
          <p:nvPr/>
        </p:nvSpPr>
        <p:spPr>
          <a:xfrm>
            <a:off x="9139357" y="5952573"/>
            <a:ext cx="16610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iDealer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buys classifieds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08F5D40-5C72-9177-DAFE-ECDA910753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19850" y="4231691"/>
            <a:ext cx="1701174" cy="543409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1E902BF-39E5-1254-62B2-090A7DADC6D2}"/>
              </a:ext>
            </a:extLst>
          </p:cNvPr>
          <p:cNvCxnSpPr/>
          <p:nvPr/>
        </p:nvCxnSpPr>
        <p:spPr>
          <a:xfrm flipV="1">
            <a:off x="9300982" y="5644268"/>
            <a:ext cx="0" cy="3215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5B5E6B3-B676-6165-EE19-6940C249036C}"/>
              </a:ext>
            </a:extLst>
          </p:cNvPr>
          <p:cNvSpPr txBox="1"/>
          <p:nvPr/>
        </p:nvSpPr>
        <p:spPr>
          <a:xfrm>
            <a:off x="8000671" y="3617773"/>
            <a:ext cx="1005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classifieds buys C2B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3E5973-0A32-0753-7BDA-058292A887A2}"/>
              </a:ext>
            </a:extLst>
          </p:cNvPr>
          <p:cNvSpPr txBox="1">
            <a:spLocks/>
          </p:cNvSpPr>
          <p:nvPr/>
        </p:nvSpPr>
        <p:spPr>
          <a:xfrm>
            <a:off x="-132414" y="605937"/>
            <a:ext cx="12456827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we learn from the automotive segment? (2/3)</a:t>
            </a:r>
          </a:p>
        </p:txBody>
      </p:sp>
      <p:pic>
        <p:nvPicPr>
          <p:cNvPr id="1028" name="Picture 4" descr="Carsome Group Announces Appointment of Advisory Board to Further Strengthen  Regional Leadership — Carsome Newsroom">
            <a:extLst>
              <a:ext uri="{FF2B5EF4-FFF2-40B4-BE49-F238E27FC236}">
                <a16:creationId xmlns:a16="http://schemas.microsoft.com/office/drawing/2014/main" id="{B15D69EA-9083-C94D-CBBA-382FA44F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75" y="3685643"/>
            <a:ext cx="1361581" cy="3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orway careers">
            <a:extLst>
              <a:ext uri="{FF2B5EF4-FFF2-40B4-BE49-F238E27FC236}">
                <a16:creationId xmlns:a16="http://schemas.microsoft.com/office/drawing/2014/main" id="{68B7ABC7-0AFA-B2AD-C995-45A340DE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09" y="5431719"/>
            <a:ext cx="1237801" cy="2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nch attracts £1bn boost from investors eager to back online car retail |  Latest News">
            <a:extLst>
              <a:ext uri="{FF2B5EF4-FFF2-40B4-BE49-F238E27FC236}">
                <a16:creationId xmlns:a16="http://schemas.microsoft.com/office/drawing/2014/main" id="{4E8E2F94-C2BA-8576-1BA3-B7586150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49" y="3092478"/>
            <a:ext cx="929978" cy="3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TO1 Group | Autohero - Changing the way to shop for cars online">
            <a:extLst>
              <a:ext uri="{FF2B5EF4-FFF2-40B4-BE49-F238E27FC236}">
                <a16:creationId xmlns:a16="http://schemas.microsoft.com/office/drawing/2014/main" id="{EE51E53D-CB52-A26B-1860-FA48B0AF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54" y="3507761"/>
            <a:ext cx="1812882" cy="3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F036F86-FFA0-7C13-8AEA-6554B24D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556" r="94889">
                        <a14:foregroundMark x1="6444" y1="35600" x2="6444" y2="35600"/>
                        <a14:foregroundMark x1="13556" y1="39600" x2="13556" y2="39600"/>
                        <a14:foregroundMark x1="13667" y1="37200" x2="13667" y2="37200"/>
                        <a14:foregroundMark x1="12778" y1="34200" x2="8333" y2="34400"/>
                        <a14:foregroundMark x1="8333" y1="34400" x2="7667" y2="36600"/>
                        <a14:foregroundMark x1="18111" y1="35600" x2="19111" y2="37200"/>
                        <a14:foregroundMark x1="2556" y1="45800" x2="2556" y2="45800"/>
                        <a14:foregroundMark x1="2556" y1="45800" x2="4000" y2="51400"/>
                        <a14:foregroundMark x1="12111" y1="53200" x2="12111" y2="53200"/>
                        <a14:foregroundMark x1="13111" y1="50000" x2="13111" y2="50000"/>
                        <a14:foregroundMark x1="14444" y1="46600" x2="14444" y2="46600"/>
                        <a14:foregroundMark x1="9111" y1="50800" x2="12778" y2="54600"/>
                        <a14:foregroundMark x1="12778" y1="54600" x2="16222" y2="54400"/>
                        <a14:foregroundMark x1="17667" y1="54600" x2="14222" y2="52600"/>
                        <a14:foregroundMark x1="9222" y1="57200" x2="14333" y2="57400"/>
                        <a14:foregroundMark x1="62222" y1="49600" x2="62222" y2="49600"/>
                        <a14:foregroundMark x1="64889" y1="55600" x2="64889" y2="55600"/>
                        <a14:foregroundMark x1="65000" y1="54000" x2="65000" y2="54000"/>
                        <a14:foregroundMark x1="66444" y1="47200" x2="66444" y2="47200"/>
                        <a14:foregroundMark x1="66889" y1="45200" x2="66778" y2="46200"/>
                        <a14:foregroundMark x1="61111" y1="44000" x2="62111" y2="47800"/>
                        <a14:foregroundMark x1="73444" y1="44400" x2="73444" y2="44400"/>
                        <a14:foregroundMark x1="73889" y1="44400" x2="73778" y2="46800"/>
                        <a14:foregroundMark x1="80778" y1="44200" x2="82444" y2="46800"/>
                        <a14:foregroundMark x1="94222" y1="43800" x2="94889" y2="45600"/>
                        <a14:foregroundMark x1="57222" y1="49600" x2="57222" y2="49600"/>
                        <a14:foregroundMark x1="44667" y1="42800" x2="44667" y2="42800"/>
                        <a14:foregroundMark x1="37778" y1="44800" x2="37778" y2="4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5" y="4527299"/>
            <a:ext cx="1544542" cy="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AFCE1E7-CD4C-5269-F6B9-E1B338F9FDF4}"/>
              </a:ext>
            </a:extLst>
          </p:cNvPr>
          <p:cNvSpPr txBox="1"/>
          <p:nvPr/>
        </p:nvSpPr>
        <p:spPr>
          <a:xfrm>
            <a:off x="6172201" y="2438024"/>
            <a:ext cx="1650863" cy="3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8AA7B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C2B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D24558-865D-2B81-8641-D09E86D1039F}"/>
              </a:ext>
            </a:extLst>
          </p:cNvPr>
          <p:cNvSpPr txBox="1"/>
          <p:nvPr/>
        </p:nvSpPr>
        <p:spPr>
          <a:xfrm>
            <a:off x="9031003" y="2434662"/>
            <a:ext cx="16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B2C</a:t>
            </a:r>
          </a:p>
        </p:txBody>
      </p:sp>
    </p:spTree>
    <p:extLst>
      <p:ext uri="{BB962C8B-B14F-4D97-AF65-F5344CB8AC3E}">
        <p14:creationId xmlns:p14="http://schemas.microsoft.com/office/powerpoint/2010/main" val="9323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2CE802-7A4F-DB4D-82CB-162011D7C545}"/>
              </a:ext>
            </a:extLst>
          </p:cNvPr>
          <p:cNvSpPr txBox="1"/>
          <p:nvPr/>
        </p:nvSpPr>
        <p:spPr>
          <a:xfrm>
            <a:off x="3527080" y="470865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13313-D98F-C545-B4A7-FF265C9FE599}"/>
              </a:ext>
            </a:extLst>
          </p:cNvPr>
          <p:cNvSpPr txBox="1"/>
          <p:nvPr/>
        </p:nvSpPr>
        <p:spPr>
          <a:xfrm>
            <a:off x="5792760" y="454609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405842" y="569346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2" name="Text Placeholder 6">
            <a:extLst>
              <a:ext uri="{FF2B5EF4-FFF2-40B4-BE49-F238E27FC236}">
                <a16:creationId xmlns:a16="http://schemas.microsoft.com/office/drawing/2014/main" id="{9D56D595-98DE-ED4B-A829-00B7FA78D671}"/>
              </a:ext>
            </a:extLst>
          </p:cNvPr>
          <p:cNvSpPr txBox="1">
            <a:spLocks/>
          </p:cNvSpPr>
          <p:nvPr/>
        </p:nvSpPr>
        <p:spPr>
          <a:xfrm>
            <a:off x="6424903" y="2353111"/>
            <a:ext cx="5006474" cy="3770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2159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542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28713" indent="-23177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46200" indent="-1778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many classifieds players have used M&amp;A to accelerate business transition e.g. OLX acquiring FCG to enter C2B transactions, or </a:t>
            </a:r>
            <a:r>
              <a:rPr lang="en-US" sz="15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iCarAsia</a:t>
            </a: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(classifieds) being sold to </a:t>
            </a:r>
            <a:r>
              <a:rPr lang="en-US" sz="15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Carsome</a:t>
            </a: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(</a:t>
            </a:r>
            <a:r>
              <a:rPr lang="en-US" sz="15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iDealer</a:t>
            </a: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) ; M&amp;A can provide expertise and rapid route to scale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models which offer a role for traditional dealers, often scale the fastest and with lower capital needs e.g. AutoScout24 </a:t>
            </a:r>
            <a:r>
              <a:rPr lang="en-US" sz="15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smyle</a:t>
            </a:r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classifieds brands </a:t>
            </a:r>
            <a:r>
              <a:rPr lang="en-US" sz="1500" u="sng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can</a:t>
            </a: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be used to co-brand </a:t>
            </a:r>
            <a:r>
              <a:rPr lang="en-US" sz="15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iDealers</a:t>
            </a: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(AutoScout24 </a:t>
            </a:r>
            <a:r>
              <a:rPr lang="en-US" sz="15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smyle</a:t>
            </a: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)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it is possible for classifieds platforms to also become dealers, without alienating subscription paying dealer clients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CAC8A8-56A0-99B9-E9A6-BA65501937A1}"/>
              </a:ext>
            </a:extLst>
          </p:cNvPr>
          <p:cNvSpPr txBox="1"/>
          <p:nvPr/>
        </p:nvSpPr>
        <p:spPr>
          <a:xfrm>
            <a:off x="0" y="6584124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5D6F8E-ECD7-8C01-45E2-442FB8D92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7" y="2295786"/>
            <a:ext cx="5638617" cy="364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B79346-993B-D0FB-BC7E-C24A6EC93E67}"/>
              </a:ext>
            </a:extLst>
          </p:cNvPr>
          <p:cNvSpPr txBox="1">
            <a:spLocks/>
          </p:cNvSpPr>
          <p:nvPr/>
        </p:nvSpPr>
        <p:spPr>
          <a:xfrm>
            <a:off x="-132414" y="605937"/>
            <a:ext cx="12456827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we learn from the automotive segment? (3/3)</a:t>
            </a:r>
          </a:p>
        </p:txBody>
      </p:sp>
    </p:spTree>
    <p:extLst>
      <p:ext uri="{BB962C8B-B14F-4D97-AF65-F5344CB8AC3E}">
        <p14:creationId xmlns:p14="http://schemas.microsoft.com/office/powerpoint/2010/main" val="154918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2CE802-7A4F-DB4D-82CB-162011D7C545}"/>
              </a:ext>
            </a:extLst>
          </p:cNvPr>
          <p:cNvSpPr txBox="1"/>
          <p:nvPr/>
        </p:nvSpPr>
        <p:spPr>
          <a:xfrm>
            <a:off x="3603282" y="475219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13313-D98F-C545-B4A7-FF265C9FE599}"/>
              </a:ext>
            </a:extLst>
          </p:cNvPr>
          <p:cNvSpPr txBox="1"/>
          <p:nvPr/>
        </p:nvSpPr>
        <p:spPr>
          <a:xfrm>
            <a:off x="6326164" y="458963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405842" y="569346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13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CAC8A8-56A0-99B9-E9A6-BA65501937A1}"/>
              </a:ext>
            </a:extLst>
          </p:cNvPr>
          <p:cNvSpPr txBox="1"/>
          <p:nvPr/>
        </p:nvSpPr>
        <p:spPr>
          <a:xfrm>
            <a:off x="0" y="6584124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Analysis; note: examples are illustrative, not exhaustive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CFBA4-3924-AF0C-A195-34B84B2B9F1C}"/>
              </a:ext>
            </a:extLst>
          </p:cNvPr>
          <p:cNvSpPr txBox="1"/>
          <p:nvPr/>
        </p:nvSpPr>
        <p:spPr>
          <a:xfrm>
            <a:off x="-252305" y="2080927"/>
            <a:ext cx="6601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transactional challenger models from </a:t>
            </a:r>
            <a:r>
              <a:rPr lang="en-US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non-classifieds players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AC831-6732-029F-614E-29A9B914EACB}"/>
              </a:ext>
            </a:extLst>
          </p:cNvPr>
          <p:cNvSpPr txBox="1"/>
          <p:nvPr/>
        </p:nvSpPr>
        <p:spPr>
          <a:xfrm>
            <a:off x="169079" y="2395597"/>
            <a:ext cx="1650863" cy="3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BD1C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C2B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41714-6833-4242-FFAB-E0678EAAB73D}"/>
              </a:ext>
            </a:extLst>
          </p:cNvPr>
          <p:cNvSpPr txBox="1"/>
          <p:nvPr/>
        </p:nvSpPr>
        <p:spPr>
          <a:xfrm>
            <a:off x="3027881" y="2392235"/>
            <a:ext cx="16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DAD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B2C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F7921-F882-AE58-7A5D-A4706B8C9424}"/>
              </a:ext>
            </a:extLst>
          </p:cNvPr>
          <p:cNvSpPr/>
          <p:nvPr/>
        </p:nvSpPr>
        <p:spPr>
          <a:xfrm>
            <a:off x="3130591" y="2739960"/>
            <a:ext cx="2759798" cy="3097385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25F16-FA35-AD4E-D834-3BE74C710AF6}"/>
              </a:ext>
            </a:extLst>
          </p:cNvPr>
          <p:cNvSpPr/>
          <p:nvPr/>
        </p:nvSpPr>
        <p:spPr>
          <a:xfrm>
            <a:off x="248438" y="2738622"/>
            <a:ext cx="2757276" cy="2013574"/>
          </a:xfrm>
          <a:prstGeom prst="rect">
            <a:avLst/>
          </a:prstGeom>
          <a:solidFill>
            <a:srgbClr val="EDE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2640F-28D8-5DD6-9189-D7AFBB225EBB}"/>
              </a:ext>
            </a:extLst>
          </p:cNvPr>
          <p:cNvSpPr txBox="1"/>
          <p:nvPr/>
        </p:nvSpPr>
        <p:spPr>
          <a:xfrm>
            <a:off x="228708" y="2766824"/>
            <a:ext cx="2758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instant cash offer from platform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3F425-F028-87BC-97EB-25F61F971CE2}"/>
              </a:ext>
            </a:extLst>
          </p:cNvPr>
          <p:cNvSpPr txBox="1"/>
          <p:nvPr/>
        </p:nvSpPr>
        <p:spPr>
          <a:xfrm>
            <a:off x="4209037" y="2753233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3D2F02-ECA1-9297-582C-286A0904672F}"/>
              </a:ext>
            </a:extLst>
          </p:cNvPr>
          <p:cNvSpPr/>
          <p:nvPr/>
        </p:nvSpPr>
        <p:spPr>
          <a:xfrm>
            <a:off x="248548" y="4830561"/>
            <a:ext cx="2759798" cy="1011632"/>
          </a:xfrm>
          <a:prstGeom prst="rect">
            <a:avLst/>
          </a:prstGeom>
          <a:solidFill>
            <a:srgbClr val="EDE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B7C580-A25B-9527-2D51-446D6A31E797}"/>
              </a:ext>
            </a:extLst>
          </p:cNvPr>
          <p:cNvSpPr txBox="1"/>
          <p:nvPr/>
        </p:nvSpPr>
        <p:spPr>
          <a:xfrm>
            <a:off x="248439" y="4875572"/>
            <a:ext cx="27597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 cash offers to sellers </a:t>
            </a:r>
          </a:p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vetted dealers</a:t>
            </a:r>
          </a:p>
          <a:p>
            <a:pPr algn="ctr"/>
            <a:endParaRPr lang="en-US" sz="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n/a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072CE-52ED-01A3-186F-404F24556B09}"/>
              </a:ext>
            </a:extLst>
          </p:cNvPr>
          <p:cNvSpPr txBox="1"/>
          <p:nvPr/>
        </p:nvSpPr>
        <p:spPr>
          <a:xfrm>
            <a:off x="6141833" y="2069949"/>
            <a:ext cx="5581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transactional models adopted by </a:t>
            </a:r>
            <a:r>
              <a:rPr lang="en-US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classifieds players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0DAB6-59AB-CD32-3DFC-A758B177B8DB}"/>
              </a:ext>
            </a:extLst>
          </p:cNvPr>
          <p:cNvSpPr/>
          <p:nvPr/>
        </p:nvSpPr>
        <p:spPr>
          <a:xfrm>
            <a:off x="9116891" y="5139387"/>
            <a:ext cx="2760847" cy="697901"/>
          </a:xfrm>
          <a:prstGeom prst="rect">
            <a:avLst/>
          </a:prstGeom>
          <a:solidFill>
            <a:srgbClr val="BDA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0AC17-DE85-72B2-A35F-4B72D9870C17}"/>
              </a:ext>
            </a:extLst>
          </p:cNvPr>
          <p:cNvSpPr/>
          <p:nvPr/>
        </p:nvSpPr>
        <p:spPr>
          <a:xfrm>
            <a:off x="6276561" y="4137338"/>
            <a:ext cx="2751341" cy="1700007"/>
          </a:xfrm>
          <a:prstGeom prst="rect">
            <a:avLst/>
          </a:prstGeom>
          <a:solidFill>
            <a:srgbClr val="C8AA7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D15C3-54BB-301B-2F88-09E391A27117}"/>
              </a:ext>
            </a:extLst>
          </p:cNvPr>
          <p:cNvSpPr/>
          <p:nvPr/>
        </p:nvSpPr>
        <p:spPr>
          <a:xfrm>
            <a:off x="6266117" y="2750347"/>
            <a:ext cx="2761785" cy="1298353"/>
          </a:xfrm>
          <a:prstGeom prst="rect">
            <a:avLst/>
          </a:prstGeom>
          <a:solidFill>
            <a:srgbClr val="C8AA7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23F0E3-8DBD-0739-C4A6-0DA8DAC92729}"/>
              </a:ext>
            </a:extLst>
          </p:cNvPr>
          <p:cNvSpPr/>
          <p:nvPr/>
        </p:nvSpPr>
        <p:spPr>
          <a:xfrm>
            <a:off x="9115954" y="2756367"/>
            <a:ext cx="2761785" cy="1057497"/>
          </a:xfrm>
          <a:prstGeom prst="rect">
            <a:avLst/>
          </a:prstGeom>
          <a:solidFill>
            <a:srgbClr val="BDA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F9B5B4-CAFB-A795-1F41-CDA58AD367E0}"/>
              </a:ext>
            </a:extLst>
          </p:cNvPr>
          <p:cNvSpPr txBox="1"/>
          <p:nvPr/>
        </p:nvSpPr>
        <p:spPr>
          <a:xfrm>
            <a:off x="6272706" y="2742940"/>
            <a:ext cx="275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instant cash offer from platform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253B32-FC46-5DD9-510F-DA8E0F026791}"/>
              </a:ext>
            </a:extLst>
          </p:cNvPr>
          <p:cNvSpPr txBox="1"/>
          <p:nvPr/>
        </p:nvSpPr>
        <p:spPr>
          <a:xfrm>
            <a:off x="6280581" y="4139451"/>
            <a:ext cx="27473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 offers from selected dealers</a:t>
            </a:r>
          </a:p>
          <a:p>
            <a:pPr algn="ctr"/>
            <a:endParaRPr lang="en-US" sz="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GB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classifieds players sell vendor leads to preferred agents; - </a:t>
            </a:r>
          </a:p>
          <a:p>
            <a:pPr algn="ctr"/>
            <a:endParaRPr lang="en-GB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ctr"/>
            <a:r>
              <a:rPr lang="en-GB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Zillow refers sellers, wanting a fast cash sale, to </a:t>
            </a:r>
            <a:r>
              <a:rPr lang="en-GB" sz="12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Opendoor</a:t>
            </a:r>
            <a:r>
              <a:rPr lang="en-GB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  <a:p>
            <a:pPr algn="ctr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9C5182-F45A-F193-8567-985E8916FA3E}"/>
              </a:ext>
            </a:extLst>
          </p:cNvPr>
          <p:cNvSpPr txBox="1"/>
          <p:nvPr/>
        </p:nvSpPr>
        <p:spPr>
          <a:xfrm>
            <a:off x="9112854" y="5151503"/>
            <a:ext cx="2764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house TEB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55A4B2-C9E0-C29B-7CB7-9F581262A433}"/>
              </a:ext>
            </a:extLst>
          </p:cNvPr>
          <p:cNvSpPr txBox="1"/>
          <p:nvPr/>
        </p:nvSpPr>
        <p:spPr>
          <a:xfrm>
            <a:off x="9115954" y="3883513"/>
            <a:ext cx="2792049" cy="1188840"/>
          </a:xfrm>
          <a:prstGeom prst="rect">
            <a:avLst/>
          </a:prstGeom>
          <a:solidFill>
            <a:srgbClr val="BDA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e-commerce overlay to digitally enable dealer stock</a:t>
            </a:r>
          </a:p>
          <a:p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transaction digitization services from classifieds emerging in rentals space</a:t>
            </a:r>
          </a:p>
          <a:p>
            <a:endParaRPr lang="en-US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92C226-F718-8C84-FDA7-304613252917}"/>
              </a:ext>
            </a:extLst>
          </p:cNvPr>
          <p:cNvSpPr txBox="1"/>
          <p:nvPr/>
        </p:nvSpPr>
        <p:spPr>
          <a:xfrm>
            <a:off x="9112853" y="2773284"/>
            <a:ext cx="272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commission sharing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3E5973-0A32-0753-7BDA-058292A887A2}"/>
              </a:ext>
            </a:extLst>
          </p:cNvPr>
          <p:cNvSpPr txBox="1">
            <a:spLocks/>
          </p:cNvSpPr>
          <p:nvPr/>
        </p:nvSpPr>
        <p:spPr>
          <a:xfrm>
            <a:off x="-132414" y="605937"/>
            <a:ext cx="12456827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estate classifieds players are responding more slowly.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AFCE1E7-CD4C-5269-F6B9-E1B338F9FDF4}"/>
              </a:ext>
            </a:extLst>
          </p:cNvPr>
          <p:cNvSpPr txBox="1"/>
          <p:nvPr/>
        </p:nvSpPr>
        <p:spPr>
          <a:xfrm>
            <a:off x="6172201" y="2438024"/>
            <a:ext cx="1650863" cy="3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8AA7B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C2B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D24558-865D-2B81-8641-D09E86D1039F}"/>
              </a:ext>
            </a:extLst>
          </p:cNvPr>
          <p:cNvSpPr txBox="1"/>
          <p:nvPr/>
        </p:nvSpPr>
        <p:spPr>
          <a:xfrm>
            <a:off x="9031003" y="2434662"/>
            <a:ext cx="16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B2C</a:t>
            </a:r>
          </a:p>
        </p:txBody>
      </p:sp>
      <p:pic>
        <p:nvPicPr>
          <p:cNvPr id="4098" name="Picture 2" descr="Download Opendoor Logo in SVG Vector or PNG File Format - Logo.wine">
            <a:extLst>
              <a:ext uri="{FF2B5EF4-FFF2-40B4-BE49-F238E27FC236}">
                <a16:creationId xmlns:a16="http://schemas.microsoft.com/office/drawing/2014/main" id="{266882C0-2F4C-6192-4D38-EAD4A3BE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9" y="2765977"/>
            <a:ext cx="1529095" cy="101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fferpad, a Leading Tech-Enabled Real Estate Solutions Platform, Announces  Plans to Become Publicly Traded via Merger with Supernova Partners  Acquisition Company - Offerpad Press Resources">
            <a:extLst>
              <a:ext uri="{FF2B5EF4-FFF2-40B4-BE49-F238E27FC236}">
                <a16:creationId xmlns:a16="http://schemas.microsoft.com/office/drawing/2014/main" id="{B2AF4925-5425-D47C-6E66-D9B6CD6B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" y="3872303"/>
            <a:ext cx="1361581" cy="42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nnovation trends in the real estate market | Casavo">
            <a:extLst>
              <a:ext uri="{FF2B5EF4-FFF2-40B4-BE49-F238E27FC236}">
                <a16:creationId xmlns:a16="http://schemas.microsoft.com/office/drawing/2014/main" id="{680AB2AC-77C5-B354-FA12-3E92A9967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26" y="3472014"/>
            <a:ext cx="1247177" cy="32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C0388-D539-CBBD-133B-842D34CE7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43" y="3144971"/>
            <a:ext cx="1009154" cy="1009154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A4B2D-3056-6CB6-9B4E-8BC5A5A96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381" y="4289886"/>
            <a:ext cx="817602" cy="359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B88EEA-5DC9-CAA3-3F1D-4AE0F228B4F9}"/>
              </a:ext>
            </a:extLst>
          </p:cNvPr>
          <p:cNvSpPr txBox="1"/>
          <p:nvPr/>
        </p:nvSpPr>
        <p:spPr>
          <a:xfrm>
            <a:off x="4136682" y="470865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2" name="Grafik 47">
            <a:extLst>
              <a:ext uri="{FF2B5EF4-FFF2-40B4-BE49-F238E27FC236}">
                <a16:creationId xmlns:a16="http://schemas.microsoft.com/office/drawing/2014/main" id="{27287005-D69E-FD43-5D4A-1E44B363E4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55" y="2985474"/>
            <a:ext cx="1352185" cy="309019"/>
          </a:xfrm>
          <a:prstGeom prst="rect">
            <a:avLst/>
          </a:prstGeom>
        </p:spPr>
      </p:pic>
      <p:pic>
        <p:nvPicPr>
          <p:cNvPr id="26" name="Grafik 49">
            <a:extLst>
              <a:ext uri="{FF2B5EF4-FFF2-40B4-BE49-F238E27FC236}">
                <a16:creationId xmlns:a16="http://schemas.microsoft.com/office/drawing/2014/main" id="{8425E816-1BE1-2335-C90C-503618024E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13" y="4335216"/>
            <a:ext cx="1461226" cy="321470"/>
          </a:xfrm>
          <a:prstGeom prst="rect">
            <a:avLst/>
          </a:prstGeom>
        </p:spPr>
      </p:pic>
      <p:pic>
        <p:nvPicPr>
          <p:cNvPr id="30" name="Grafik 59">
            <a:extLst>
              <a:ext uri="{FF2B5EF4-FFF2-40B4-BE49-F238E27FC236}">
                <a16:creationId xmlns:a16="http://schemas.microsoft.com/office/drawing/2014/main" id="{1A5583AC-9960-DBCE-2425-23D50AF4B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98" y="5334085"/>
            <a:ext cx="942581" cy="2207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4D1CA1-C078-D886-A3E2-D7F9BE3649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5898" b="33961"/>
          <a:stretch/>
        </p:blipFill>
        <p:spPr>
          <a:xfrm>
            <a:off x="4313844" y="3774927"/>
            <a:ext cx="1461226" cy="440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C4586B-EA38-3F48-7889-D3FCA71617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3133" y="4200924"/>
            <a:ext cx="686789" cy="586284"/>
          </a:xfrm>
          <a:prstGeom prst="rect">
            <a:avLst/>
          </a:prstGeom>
        </p:spPr>
      </p:pic>
      <p:pic>
        <p:nvPicPr>
          <p:cNvPr id="56" name="Picture 2" descr="Redfin PNG Logo Large - Citizens' Greener Evanston">
            <a:extLst>
              <a:ext uri="{FF2B5EF4-FFF2-40B4-BE49-F238E27FC236}">
                <a16:creationId xmlns:a16="http://schemas.microsoft.com/office/drawing/2014/main" id="{DA938AF5-D7B7-C539-3E1D-8539B349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20" y="3404128"/>
            <a:ext cx="1107054" cy="3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EXP REALTY Logo Vector (.CDR) Free Download">
            <a:extLst>
              <a:ext uri="{FF2B5EF4-FFF2-40B4-BE49-F238E27FC236}">
                <a16:creationId xmlns:a16="http://schemas.microsoft.com/office/drawing/2014/main" id="{5FEE572A-4D2E-A9C3-F635-E8EEB174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69" y="3819072"/>
            <a:ext cx="693411" cy="3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84680F3-CD82-FB6A-E4B9-28F92B78293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6422" b="20003"/>
          <a:stretch/>
        </p:blipFill>
        <p:spPr>
          <a:xfrm>
            <a:off x="3973649" y="4817688"/>
            <a:ext cx="1073680" cy="40113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55FFD66-0915-07DD-36A9-1E9CD2930E8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511" t="43535" r="20160" b="41745"/>
          <a:stretch/>
        </p:blipFill>
        <p:spPr>
          <a:xfrm>
            <a:off x="6633683" y="3187826"/>
            <a:ext cx="1940288" cy="29401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9C07F12-FF58-DF2F-DCD2-AF7C174DA91B}"/>
              </a:ext>
            </a:extLst>
          </p:cNvPr>
          <p:cNvCxnSpPr/>
          <p:nvPr/>
        </p:nvCxnSpPr>
        <p:spPr>
          <a:xfrm flipV="1">
            <a:off x="6757544" y="3147367"/>
            <a:ext cx="1605505" cy="394304"/>
          </a:xfrm>
          <a:prstGeom prst="line">
            <a:avLst/>
          </a:prstGeom>
          <a:ln w="38100">
            <a:solidFill>
              <a:srgbClr val="F23B5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1A8F21-9E7B-B1F9-CF09-7F1AF0FC15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37132" y="3618064"/>
            <a:ext cx="1138590" cy="349168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5AE3F2B7-162B-6A6B-2DD5-284E0992C5F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0044" b="38583"/>
          <a:stretch/>
        </p:blipFill>
        <p:spPr>
          <a:xfrm>
            <a:off x="6638618" y="5102381"/>
            <a:ext cx="1929693" cy="23315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B3A7C61-B31B-45F5-600D-A24DD14C422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456" t="28333" r="12621" b="34571"/>
          <a:stretch/>
        </p:blipFill>
        <p:spPr>
          <a:xfrm>
            <a:off x="9160831" y="2966017"/>
            <a:ext cx="1353405" cy="46175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FA1DD74-674C-9B59-702A-12FD5EA8EC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95332" y="3472014"/>
            <a:ext cx="1407170" cy="265027"/>
          </a:xfrm>
          <a:prstGeom prst="rect">
            <a:avLst/>
          </a:prstGeom>
        </p:spPr>
      </p:pic>
      <p:pic>
        <p:nvPicPr>
          <p:cNvPr id="4104" name="Picture 8" descr="Logos | Zillow Premier Agent">
            <a:extLst>
              <a:ext uri="{FF2B5EF4-FFF2-40B4-BE49-F238E27FC236}">
                <a16:creationId xmlns:a16="http://schemas.microsoft.com/office/drawing/2014/main" id="{CF237C82-2E2C-1063-C974-80D06549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064" y="3187826"/>
            <a:ext cx="1647513" cy="6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A4C3E1F-9B4E-59C8-02E6-53AAA34CB74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02" b="98291" l="3730" r="98135">
                        <a14:foregroundMark x1="23543" y1="23932" x2="23543" y2="23932"/>
                        <a14:foregroundMark x1="73893" y1="31624" x2="73893" y2="31624"/>
                        <a14:foregroundMark x1="79953" y1="22222" x2="79953" y2="22222"/>
                        <a14:foregroundMark x1="94639" y1="46154" x2="94639" y2="46154"/>
                        <a14:foregroundMark x1="95804" y1="22222" x2="95804" y2="22222"/>
                        <a14:foregroundMark x1="96270" y1="9402" x2="96270" y2="9402"/>
                        <a14:foregroundMark x1="98601" y1="70085" x2="98601" y2="70085"/>
                        <a14:foregroundMark x1="95338" y1="72650" x2="95338" y2="72650"/>
                        <a14:foregroundMark x1="82751" y1="58120" x2="82751" y2="58120"/>
                        <a14:foregroundMark x1="84848" y1="98291" x2="84848" y2="98291"/>
                        <a14:foregroundMark x1="14685" y1="28205" x2="14685" y2="28205"/>
                        <a14:foregroundMark x1="17016" y1="34188" x2="17016" y2="34188"/>
                        <a14:foregroundMark x1="24009" y1="38462" x2="24009" y2="38462"/>
                        <a14:foregroundMark x1="33800" y1="11966" x2="33800" y2="11966"/>
                        <a14:foregroundMark x1="43124" y1="19658" x2="43124" y2="19658"/>
                        <a14:foregroundMark x1="38228" y1="35897" x2="38228" y2="35897"/>
                        <a14:foregroundMark x1="6993" y1="72650" x2="3730" y2="40171"/>
                        <a14:foregroundMark x1="67832" y1="70085" x2="71795" y2="64103"/>
                        <a14:foregroundMark x1="50350" y1="74359" x2="50350" y2="74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7514" y="3081859"/>
            <a:ext cx="1026078" cy="2780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E7D9370-563A-8972-D7E9-2484DA942D9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76442" y="4742998"/>
            <a:ext cx="1302143" cy="283926"/>
          </a:xfrm>
          <a:prstGeom prst="rect">
            <a:avLst/>
          </a:prstGeom>
        </p:spPr>
      </p:pic>
      <p:pic>
        <p:nvPicPr>
          <p:cNvPr id="4110" name="Picture 14" descr="KE Holdings logo in transparent PNG and vectorized SVG formats">
            <a:extLst>
              <a:ext uri="{FF2B5EF4-FFF2-40B4-BE49-F238E27FC236}">
                <a16:creationId xmlns:a16="http://schemas.microsoft.com/office/drawing/2014/main" id="{D2C70DC7-D51F-E95A-FD56-AF4B1703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321" y="5472961"/>
            <a:ext cx="845435" cy="29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69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B4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2619022" y="2449689"/>
            <a:ext cx="9068246" cy="2660698"/>
          </a:xfrm>
          <a:prstGeom prst="rect">
            <a:avLst/>
          </a:prstGeom>
          <a:solidFill>
            <a:srgbClr val="193B4F"/>
          </a:solidFill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3200" dirty="0">
                <a:solidFill>
                  <a:srgbClr val="F9F9F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which models will win?</a:t>
            </a:r>
            <a:endParaRPr sz="3200" dirty="0">
              <a:solidFill>
                <a:srgbClr val="F9F9F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4557633" y="4862489"/>
            <a:ext cx="40068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endParaRPr sz="4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39" name="Google Shape;139;p29"/>
          <p:cNvSpPr/>
          <p:nvPr/>
        </p:nvSpPr>
        <p:spPr>
          <a:xfrm>
            <a:off x="2021935" y="3546670"/>
            <a:ext cx="447833" cy="44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2000" b="1" dirty="0">
                <a:solidFill>
                  <a:srgbClr val="193B4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ource Sans Pro SemiBold"/>
              </a:rPr>
              <a:t>2</a:t>
            </a:r>
            <a:endParaRPr sz="1100" b="1" dirty="0">
              <a:solidFill>
                <a:srgbClr val="193B4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6E4B1AC-3FF3-BA43-B0CC-16E0B396F1E3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14</a:t>
            </a:fld>
            <a:endParaRPr lang="en-US" sz="1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9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ore front with a yellow awning&#10;&#10;Description automatically generated with low confidence">
            <a:extLst>
              <a:ext uri="{FF2B5EF4-FFF2-40B4-BE49-F238E27FC236}">
                <a16:creationId xmlns:a16="http://schemas.microsoft.com/office/drawing/2014/main" id="{71AC7D04-6573-5659-41E2-9B1E8A842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/>
          <a:stretch/>
        </p:blipFill>
        <p:spPr>
          <a:xfrm>
            <a:off x="2005891" y="2485651"/>
            <a:ext cx="2643383" cy="2072685"/>
          </a:xfrm>
          <a:prstGeom prst="rect">
            <a:avLst/>
          </a:prstGeom>
        </p:spPr>
      </p:pic>
      <p:pic>
        <p:nvPicPr>
          <p:cNvPr id="21" name="Picture 20" descr="The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03035BB4-34A3-1A05-0E68-3581E23DE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456" y="2452879"/>
            <a:ext cx="1889273" cy="2105457"/>
          </a:xfrm>
          <a:prstGeom prst="rect">
            <a:avLst/>
          </a:prstGeom>
        </p:spPr>
      </p:pic>
      <p:pic>
        <p:nvPicPr>
          <p:cNvPr id="19" name="Picture 18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7C0E9E3E-8158-D5AC-49EA-785D1A685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158" y="2485650"/>
            <a:ext cx="3058474" cy="20726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15946D-8822-DB4A-727E-3F35712E303A}"/>
              </a:ext>
            </a:extLst>
          </p:cNvPr>
          <p:cNvSpPr txBox="1"/>
          <p:nvPr/>
        </p:nvSpPr>
        <p:spPr>
          <a:xfrm>
            <a:off x="7349661" y="4819636"/>
            <a:ext cx="27171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</a:rPr>
              <a:t>65% of revenues from real estate agencies generating fewer than 20 sales per year</a:t>
            </a:r>
          </a:p>
        </p:txBody>
      </p:sp>
      <p:pic>
        <p:nvPicPr>
          <p:cNvPr id="20" name="Google Shape;101;p25" descr="EIV LOGO_17.001.png">
            <a:extLst>
              <a:ext uri="{FF2B5EF4-FFF2-40B4-BE49-F238E27FC236}">
                <a16:creationId xmlns:a16="http://schemas.microsoft.com/office/drawing/2014/main" id="{DAE72C0F-5886-E74C-AF74-98476F34BA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B39CE99-6B90-AE43-9D2B-EB24D96F93AA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real estate portals rely heavily on subscription revenues from long tail real estate agents. 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82685CEC-CF47-304B-A0D7-6CB982E517F0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15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89964F-4DAD-174D-9811-07C57923C30D}"/>
              </a:ext>
            </a:extLst>
          </p:cNvPr>
          <p:cNvSpPr txBox="1"/>
          <p:nvPr/>
        </p:nvSpPr>
        <p:spPr>
          <a:xfrm>
            <a:off x="0" y="6640318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the bar chart reflects the revenue mix in 2020 of a typical European real estate classifieds player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CA86FD-11F1-2E43-9A63-001379B7FDDC}"/>
              </a:ext>
            </a:extLst>
          </p:cNvPr>
          <p:cNvGrpSpPr/>
          <p:nvPr/>
        </p:nvGrpSpPr>
        <p:grpSpPr>
          <a:xfrm>
            <a:off x="1986841" y="4947994"/>
            <a:ext cx="5271049" cy="597928"/>
            <a:chOff x="1920547" y="4577046"/>
            <a:chExt cx="5271049" cy="597928"/>
          </a:xfrm>
        </p:grpSpPr>
        <p:pic>
          <p:nvPicPr>
            <p:cNvPr id="23" name="Picture 22" descr="Square&#10;&#10;Description automatically generated">
              <a:extLst>
                <a:ext uri="{FF2B5EF4-FFF2-40B4-BE49-F238E27FC236}">
                  <a16:creationId xmlns:a16="http://schemas.microsoft.com/office/drawing/2014/main" id="{4EB99AB1-ADA6-0640-82FF-F863702C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 flipH="1" flipV="1">
              <a:off x="5187169" y="3170546"/>
              <a:ext cx="338554" cy="367030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9221E1F-E3F4-D643-923C-11E1A6825FA4}"/>
                </a:ext>
              </a:extLst>
            </p:cNvPr>
            <p:cNvGrpSpPr/>
            <p:nvPr/>
          </p:nvGrpSpPr>
          <p:grpSpPr>
            <a:xfrm>
              <a:off x="1920547" y="4577046"/>
              <a:ext cx="5073611" cy="597928"/>
              <a:chOff x="1908354" y="4593403"/>
              <a:chExt cx="5073611" cy="59792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66C826-33C0-374D-80CF-E280D40FF97E}"/>
                  </a:ext>
                </a:extLst>
              </p:cNvPr>
              <p:cNvSpPr txBox="1"/>
              <p:nvPr/>
            </p:nvSpPr>
            <p:spPr>
              <a:xfrm>
                <a:off x="1908354" y="4604396"/>
                <a:ext cx="15536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UNIT SALES / YEAR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661056-68E5-5A4F-A2EE-02368384DA5D}"/>
                  </a:ext>
                </a:extLst>
              </p:cNvPr>
              <p:cNvSpPr txBox="1"/>
              <p:nvPr/>
            </p:nvSpPr>
            <p:spPr>
              <a:xfrm>
                <a:off x="1908354" y="4914332"/>
                <a:ext cx="16129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SHARE OF REVENUE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C3ABF09-1DA4-544D-A67E-6D46B4862820}"/>
                  </a:ext>
                </a:extLst>
              </p:cNvPr>
              <p:cNvSpPr txBox="1"/>
              <p:nvPr/>
            </p:nvSpPr>
            <p:spPr>
              <a:xfrm>
                <a:off x="3676479" y="4884188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17%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6471854-8566-2844-8272-F73F48EC3D62}"/>
                  </a:ext>
                </a:extLst>
              </p:cNvPr>
              <p:cNvSpPr txBox="1"/>
              <p:nvPr/>
            </p:nvSpPr>
            <p:spPr>
              <a:xfrm>
                <a:off x="4275905" y="4882299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18%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7023F63-5860-F949-9659-90B081863247}"/>
                  </a:ext>
                </a:extLst>
              </p:cNvPr>
              <p:cNvSpPr txBox="1"/>
              <p:nvPr/>
            </p:nvSpPr>
            <p:spPr>
              <a:xfrm>
                <a:off x="5196401" y="4886251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32%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6B1352-B310-6842-8AC4-ACF99BE5BA80}"/>
                  </a:ext>
                </a:extLst>
              </p:cNvPr>
              <p:cNvSpPr txBox="1"/>
              <p:nvPr/>
            </p:nvSpPr>
            <p:spPr>
              <a:xfrm>
                <a:off x="6270410" y="4874314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33%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86E872-17B3-CB40-88B0-37157D82A33B}"/>
                  </a:ext>
                </a:extLst>
              </p:cNvPr>
              <p:cNvSpPr txBox="1"/>
              <p:nvPr/>
            </p:nvSpPr>
            <p:spPr>
              <a:xfrm>
                <a:off x="3664286" y="4593403"/>
                <a:ext cx="33176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C8AA7B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&gt; 40        </a:t>
                </a:r>
                <a:r>
                  <a:rPr lang="en-US" sz="1200" b="1" dirty="0">
                    <a:solidFill>
                      <a:srgbClr val="BDAC9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21-40</a:t>
                </a:r>
                <a:r>
                  <a:rPr lang="en-US" sz="1200" b="1" dirty="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           </a:t>
                </a:r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11-20       </a:t>
                </a:r>
                <a:r>
                  <a:rPr lang="en-US" sz="1200" b="1" dirty="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           </a:t>
                </a:r>
                <a:r>
                  <a:rPr lang="en-CH" sz="1200" b="1" dirty="0">
                    <a:solidFill>
                      <a:srgbClr val="193B4F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≤ 10</a:t>
                </a:r>
                <a:r>
                  <a:rPr lang="en-US" sz="1200" b="1" dirty="0">
                    <a:solidFill>
                      <a:srgbClr val="193B4F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 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EA3B0A-B117-C891-7882-00D9A61F2ACC}"/>
              </a:ext>
            </a:extLst>
          </p:cNvPr>
          <p:cNvSpPr txBox="1"/>
          <p:nvPr/>
        </p:nvSpPr>
        <p:spPr>
          <a:xfrm>
            <a:off x="1941626" y="5916387"/>
            <a:ext cx="8063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dependence upon the long tail of small / mid sized intermediaries looks highly risky </a:t>
            </a:r>
          </a:p>
        </p:txBody>
      </p:sp>
    </p:spTree>
    <p:extLst>
      <p:ext uri="{BB962C8B-B14F-4D97-AF65-F5344CB8AC3E}">
        <p14:creationId xmlns:p14="http://schemas.microsoft.com/office/powerpoint/2010/main" val="333673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2CE802-7A4F-DB4D-82CB-162011D7C545}"/>
              </a:ext>
            </a:extLst>
          </p:cNvPr>
          <p:cNvSpPr txBox="1"/>
          <p:nvPr/>
        </p:nvSpPr>
        <p:spPr>
          <a:xfrm>
            <a:off x="3527080" y="470865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B2957-878A-AF49-8015-0B7A2B2ADED3}"/>
              </a:ext>
            </a:extLst>
          </p:cNvPr>
          <p:cNvSpPr txBox="1"/>
          <p:nvPr/>
        </p:nvSpPr>
        <p:spPr>
          <a:xfrm>
            <a:off x="2042625" y="2105298"/>
            <a:ext cx="1595883" cy="34918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CC896-49D5-4245-9FAC-B1ED2FA7D3E9}"/>
              </a:ext>
            </a:extLst>
          </p:cNvPr>
          <p:cNvSpPr txBox="1"/>
          <p:nvPr/>
        </p:nvSpPr>
        <p:spPr>
          <a:xfrm>
            <a:off x="4362866" y="2152213"/>
            <a:ext cx="2443930" cy="2620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buyer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9C821-3685-8B4C-9A5A-74988ACCA90F}"/>
              </a:ext>
            </a:extLst>
          </p:cNvPr>
          <p:cNvSpPr txBox="1"/>
          <p:nvPr/>
        </p:nvSpPr>
        <p:spPr>
          <a:xfrm>
            <a:off x="6910247" y="2124668"/>
            <a:ext cx="2871527" cy="2620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negotiation + closing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F009CF-49D7-614A-B600-0D8BCC06AAEF}"/>
              </a:ext>
            </a:extLst>
          </p:cNvPr>
          <p:cNvSpPr txBox="1"/>
          <p:nvPr/>
        </p:nvSpPr>
        <p:spPr>
          <a:xfrm rot="5400000">
            <a:off x="1276171" y="3445201"/>
            <a:ext cx="2356364" cy="294545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pPr algn="l"/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property 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81DBEE-27E7-D148-B406-2B74E7CAD77D}"/>
              </a:ext>
            </a:extLst>
          </p:cNvPr>
          <p:cNvSpPr txBox="1"/>
          <p:nvPr/>
        </p:nvSpPr>
        <p:spPr>
          <a:xfrm rot="5400000">
            <a:off x="1732372" y="3445201"/>
            <a:ext cx="2356364" cy="294545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description &amp; photos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A9E74F-D671-4546-A5FB-4F3AB596056E}"/>
              </a:ext>
            </a:extLst>
          </p:cNvPr>
          <p:cNvSpPr txBox="1"/>
          <p:nvPr/>
        </p:nvSpPr>
        <p:spPr>
          <a:xfrm rot="5400000">
            <a:off x="2617388" y="3445201"/>
            <a:ext cx="2356364" cy="294545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physical FOR SALE 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6E6E82-CCD7-564E-9C0C-7AF2A8B5E33E}"/>
              </a:ext>
            </a:extLst>
          </p:cNvPr>
          <p:cNvSpPr txBox="1"/>
          <p:nvPr/>
        </p:nvSpPr>
        <p:spPr>
          <a:xfrm rot="5400000">
            <a:off x="2187194" y="3445201"/>
            <a:ext cx="2356364" cy="294545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 tour option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183BDA-AEC8-974B-A197-B9B0F8E10B74}"/>
              </a:ext>
            </a:extLst>
          </p:cNvPr>
          <p:cNvSpPr txBox="1"/>
          <p:nvPr/>
        </p:nvSpPr>
        <p:spPr>
          <a:xfrm rot="5400000">
            <a:off x="4068492" y="3445201"/>
            <a:ext cx="2356364" cy="294545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qualify buyers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4FC8FB-A288-3C44-BD6F-0B910969224A}"/>
              </a:ext>
            </a:extLst>
          </p:cNvPr>
          <p:cNvSpPr txBox="1"/>
          <p:nvPr/>
        </p:nvSpPr>
        <p:spPr>
          <a:xfrm rot="5400000">
            <a:off x="4527271" y="3445201"/>
            <a:ext cx="2356364" cy="294545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book viewings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13313-D98F-C545-B4A7-FF265C9FE599}"/>
              </a:ext>
            </a:extLst>
          </p:cNvPr>
          <p:cNvSpPr txBox="1"/>
          <p:nvPr/>
        </p:nvSpPr>
        <p:spPr>
          <a:xfrm>
            <a:off x="5511407" y="454609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2F70CD-F8F5-C643-BE77-5F973BA5209C}"/>
              </a:ext>
            </a:extLst>
          </p:cNvPr>
          <p:cNvSpPr txBox="1"/>
          <p:nvPr/>
        </p:nvSpPr>
        <p:spPr>
          <a:xfrm rot="5400000">
            <a:off x="4959571" y="3445201"/>
            <a:ext cx="2356364" cy="294545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conduct viewings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5CBDBF-0D78-B344-A25F-7A61DEEB92B0}"/>
              </a:ext>
            </a:extLst>
          </p:cNvPr>
          <p:cNvSpPr txBox="1"/>
          <p:nvPr/>
        </p:nvSpPr>
        <p:spPr>
          <a:xfrm rot="5400000">
            <a:off x="6804644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 acceptance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2ABF-9B53-3949-8A83-EE9E8A259D52}"/>
              </a:ext>
            </a:extLst>
          </p:cNvPr>
          <p:cNvSpPr txBox="1"/>
          <p:nvPr/>
        </p:nvSpPr>
        <p:spPr>
          <a:xfrm rot="5400000">
            <a:off x="3642985" y="3445201"/>
            <a:ext cx="2356364" cy="294545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pPr algn="l"/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 buyers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483DF4-28D9-2C4D-8E46-CF8DF9A6B756}"/>
              </a:ext>
            </a:extLst>
          </p:cNvPr>
          <p:cNvSpPr txBox="1"/>
          <p:nvPr/>
        </p:nvSpPr>
        <p:spPr>
          <a:xfrm rot="5400000">
            <a:off x="6371524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negotiate with buyers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6CE67F-0331-0E40-B681-F0B2743CF7DC}"/>
              </a:ext>
            </a:extLst>
          </p:cNvPr>
          <p:cNvSpPr txBox="1"/>
          <p:nvPr/>
        </p:nvSpPr>
        <p:spPr>
          <a:xfrm rot="5400000">
            <a:off x="7221158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manage transaction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405842" y="569346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55E634-1E86-DA4E-9373-E380B6ABD272}"/>
              </a:ext>
            </a:extLst>
          </p:cNvPr>
          <p:cNvSpPr txBox="1"/>
          <p:nvPr/>
        </p:nvSpPr>
        <p:spPr>
          <a:xfrm rot="5400000">
            <a:off x="7656552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document templates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12EF4F-506E-4B47-9812-022D456B67FD}"/>
              </a:ext>
            </a:extLst>
          </p:cNvPr>
          <p:cNvSpPr txBox="1"/>
          <p:nvPr/>
        </p:nvSpPr>
        <p:spPr>
          <a:xfrm rot="5400000">
            <a:off x="8099104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 packaged legal support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1A7A22-30F8-1445-9EA2-73A0B89DD35B}"/>
              </a:ext>
            </a:extLst>
          </p:cNvPr>
          <p:cNvSpPr txBox="1"/>
          <p:nvPr/>
        </p:nvSpPr>
        <p:spPr>
          <a:xfrm rot="5400000">
            <a:off x="8566848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verify buyer financing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4C3F0E-3083-8F40-8A85-76C2BAB7C1A2}"/>
              </a:ext>
            </a:extLst>
          </p:cNvPr>
          <p:cNvSpPr txBox="1"/>
          <p:nvPr/>
        </p:nvSpPr>
        <p:spPr>
          <a:xfrm rot="5400000">
            <a:off x="8994415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arrange notary and signing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CC0EC4-7150-9441-86C7-FBEC659EF532}"/>
              </a:ext>
            </a:extLst>
          </p:cNvPr>
          <p:cNvSpPr txBox="1"/>
          <p:nvPr/>
        </p:nvSpPr>
        <p:spPr>
          <a:xfrm rot="5400000">
            <a:off x="9447840" y="3445201"/>
            <a:ext cx="2356364" cy="294545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ongoing advice and support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348557-A800-3142-BB1F-D7D5409636A0}"/>
              </a:ext>
            </a:extLst>
          </p:cNvPr>
          <p:cNvSpPr txBox="1"/>
          <p:nvPr/>
        </p:nvSpPr>
        <p:spPr>
          <a:xfrm>
            <a:off x="604503" y="4919749"/>
            <a:ext cx="1735820" cy="320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r>
              <a:rPr lang="en-US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software + data</a:t>
            </a:r>
          </a:p>
          <a:p>
            <a:pPr algn="l"/>
            <a:r>
              <a:rPr lang="en-US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</p:txBody>
      </p:sp>
      <p:grpSp>
        <p:nvGrpSpPr>
          <p:cNvPr id="43" name="Gruppieren 338">
            <a:extLst>
              <a:ext uri="{FF2B5EF4-FFF2-40B4-BE49-F238E27FC236}">
                <a16:creationId xmlns:a16="http://schemas.microsoft.com/office/drawing/2014/main" id="{2BF45176-7ACD-184F-8337-DA09AD636C53}"/>
              </a:ext>
            </a:extLst>
          </p:cNvPr>
          <p:cNvGrpSpPr/>
          <p:nvPr/>
        </p:nvGrpSpPr>
        <p:grpSpPr>
          <a:xfrm>
            <a:off x="2289291" y="4876886"/>
            <a:ext cx="324000" cy="320400"/>
            <a:chOff x="5753306" y="4292292"/>
            <a:chExt cx="409553" cy="409553"/>
          </a:xfrm>
        </p:grpSpPr>
        <p:sp>
          <p:nvSpPr>
            <p:cNvPr id="44" name="Oval 349">
              <a:extLst>
                <a:ext uri="{FF2B5EF4-FFF2-40B4-BE49-F238E27FC236}">
                  <a16:creationId xmlns:a16="http://schemas.microsoft.com/office/drawing/2014/main" id="{BEA5F7BE-B427-C54F-9762-ED5845EA18C3}"/>
                </a:ext>
              </a:extLst>
            </p:cNvPr>
            <p:cNvSpPr/>
            <p:nvPr/>
          </p:nvSpPr>
          <p:spPr>
            <a:xfrm>
              <a:off x="5753306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5" name="Partial Circle 354">
              <a:extLst>
                <a:ext uri="{FF2B5EF4-FFF2-40B4-BE49-F238E27FC236}">
                  <a16:creationId xmlns:a16="http://schemas.microsoft.com/office/drawing/2014/main" id="{C26C1160-D424-A741-9BE9-0678F6E5F17E}"/>
                </a:ext>
              </a:extLst>
            </p:cNvPr>
            <p:cNvSpPr/>
            <p:nvPr/>
          </p:nvSpPr>
          <p:spPr>
            <a:xfrm rot="16200000">
              <a:off x="5753306" y="4292292"/>
              <a:ext cx="409553" cy="409553"/>
            </a:xfrm>
            <a:prstGeom prst="pie">
              <a:avLst>
                <a:gd name="adj1" fmla="val 0"/>
                <a:gd name="adj2" fmla="val 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8" name="Gruppieren 340">
            <a:extLst>
              <a:ext uri="{FF2B5EF4-FFF2-40B4-BE49-F238E27FC236}">
                <a16:creationId xmlns:a16="http://schemas.microsoft.com/office/drawing/2014/main" id="{F0DD01CA-58BE-A146-B04E-E5908C8990B0}"/>
              </a:ext>
            </a:extLst>
          </p:cNvPr>
          <p:cNvGrpSpPr/>
          <p:nvPr/>
        </p:nvGrpSpPr>
        <p:grpSpPr>
          <a:xfrm>
            <a:off x="10010597" y="4876886"/>
            <a:ext cx="324000" cy="324000"/>
            <a:chOff x="4483060" y="4292292"/>
            <a:chExt cx="409553" cy="409553"/>
          </a:xfrm>
        </p:grpSpPr>
        <p:sp>
          <p:nvSpPr>
            <p:cNvPr id="59" name="Oval 40">
              <a:extLst>
                <a:ext uri="{FF2B5EF4-FFF2-40B4-BE49-F238E27FC236}">
                  <a16:creationId xmlns:a16="http://schemas.microsoft.com/office/drawing/2014/main" id="{F09C962D-4F8C-5C4A-B94E-FF68B4415EFC}"/>
                </a:ext>
              </a:extLst>
            </p:cNvPr>
            <p:cNvSpPr/>
            <p:nvPr/>
          </p:nvSpPr>
          <p:spPr>
            <a:xfrm>
              <a:off x="448306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0" name="Partial Circle 41">
              <a:extLst>
                <a:ext uri="{FF2B5EF4-FFF2-40B4-BE49-F238E27FC236}">
                  <a16:creationId xmlns:a16="http://schemas.microsoft.com/office/drawing/2014/main" id="{268CEAF9-C188-D045-8491-C5867A3E9C48}"/>
                </a:ext>
              </a:extLst>
            </p:cNvPr>
            <p:cNvSpPr/>
            <p:nvPr/>
          </p:nvSpPr>
          <p:spPr>
            <a:xfrm rot="16200000">
              <a:off x="4483060" y="4292292"/>
              <a:ext cx="409553" cy="409553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1" name="Gruppieren 339">
            <a:extLst>
              <a:ext uri="{FF2B5EF4-FFF2-40B4-BE49-F238E27FC236}">
                <a16:creationId xmlns:a16="http://schemas.microsoft.com/office/drawing/2014/main" id="{9D164D08-5976-1444-9FD4-5FC4AA369FAC}"/>
              </a:ext>
            </a:extLst>
          </p:cNvPr>
          <p:cNvGrpSpPr/>
          <p:nvPr/>
        </p:nvGrpSpPr>
        <p:grpSpPr>
          <a:xfrm>
            <a:off x="5066188" y="4876886"/>
            <a:ext cx="324000" cy="324000"/>
            <a:chOff x="5143780" y="4292292"/>
            <a:chExt cx="409553" cy="409553"/>
          </a:xfrm>
        </p:grpSpPr>
        <p:sp>
          <p:nvSpPr>
            <p:cNvPr id="62" name="Oval 43">
              <a:extLst>
                <a:ext uri="{FF2B5EF4-FFF2-40B4-BE49-F238E27FC236}">
                  <a16:creationId xmlns:a16="http://schemas.microsoft.com/office/drawing/2014/main" id="{53868339-ABEF-3743-B846-9BF0726BD4EA}"/>
                </a:ext>
              </a:extLst>
            </p:cNvPr>
            <p:cNvSpPr/>
            <p:nvPr/>
          </p:nvSpPr>
          <p:spPr>
            <a:xfrm>
              <a:off x="514378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3" name="Partial Circle 44">
              <a:extLst>
                <a:ext uri="{FF2B5EF4-FFF2-40B4-BE49-F238E27FC236}">
                  <a16:creationId xmlns:a16="http://schemas.microsoft.com/office/drawing/2014/main" id="{02C0C64E-6A71-B048-964D-F338F1F6A900}"/>
                </a:ext>
              </a:extLst>
            </p:cNvPr>
            <p:cNvSpPr/>
            <p:nvPr/>
          </p:nvSpPr>
          <p:spPr>
            <a:xfrm rot="16200000">
              <a:off x="5143780" y="4292292"/>
              <a:ext cx="409553" cy="409553"/>
            </a:xfrm>
            <a:prstGeom prst="pie">
              <a:avLst>
                <a:gd name="adj1" fmla="val 0"/>
                <a:gd name="adj2" fmla="val 189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4" name="Gruppieren 338">
            <a:extLst>
              <a:ext uri="{FF2B5EF4-FFF2-40B4-BE49-F238E27FC236}">
                <a16:creationId xmlns:a16="http://schemas.microsoft.com/office/drawing/2014/main" id="{B28C89B8-CA0F-7E40-8417-F3FFE13869AC}"/>
              </a:ext>
            </a:extLst>
          </p:cNvPr>
          <p:cNvGrpSpPr/>
          <p:nvPr/>
        </p:nvGrpSpPr>
        <p:grpSpPr>
          <a:xfrm>
            <a:off x="9115286" y="4876886"/>
            <a:ext cx="324000" cy="319416"/>
            <a:chOff x="5753306" y="4292292"/>
            <a:chExt cx="409553" cy="409553"/>
          </a:xfrm>
          <a:solidFill>
            <a:srgbClr val="BDAC92"/>
          </a:solidFill>
        </p:grpSpPr>
        <p:sp>
          <p:nvSpPr>
            <p:cNvPr id="65" name="Oval 349">
              <a:extLst>
                <a:ext uri="{FF2B5EF4-FFF2-40B4-BE49-F238E27FC236}">
                  <a16:creationId xmlns:a16="http://schemas.microsoft.com/office/drawing/2014/main" id="{CFD2B3E1-72CB-5E42-82A6-0E2A307E51AB}"/>
                </a:ext>
              </a:extLst>
            </p:cNvPr>
            <p:cNvSpPr/>
            <p:nvPr/>
          </p:nvSpPr>
          <p:spPr>
            <a:xfrm>
              <a:off x="5753306" y="4292292"/>
              <a:ext cx="409553" cy="409553"/>
            </a:xfrm>
            <a:prstGeom prst="ellipse">
              <a:avLst/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6" name="Partial Circle 354">
              <a:extLst>
                <a:ext uri="{FF2B5EF4-FFF2-40B4-BE49-F238E27FC236}">
                  <a16:creationId xmlns:a16="http://schemas.microsoft.com/office/drawing/2014/main" id="{42F2E59B-9007-C841-9B22-F1F480F2FB98}"/>
                </a:ext>
              </a:extLst>
            </p:cNvPr>
            <p:cNvSpPr/>
            <p:nvPr/>
          </p:nvSpPr>
          <p:spPr>
            <a:xfrm rot="16200000">
              <a:off x="5753306" y="4292292"/>
              <a:ext cx="409553" cy="409553"/>
            </a:xfrm>
            <a:prstGeom prst="pie">
              <a:avLst>
                <a:gd name="adj1" fmla="val 0"/>
                <a:gd name="adj2" fmla="val 0"/>
              </a:avLst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7" name="Gruppieren 338">
            <a:extLst>
              <a:ext uri="{FF2B5EF4-FFF2-40B4-BE49-F238E27FC236}">
                <a16:creationId xmlns:a16="http://schemas.microsoft.com/office/drawing/2014/main" id="{EAC3A177-ADF3-444C-8CD6-E6B0AFDD242A}"/>
              </a:ext>
            </a:extLst>
          </p:cNvPr>
          <p:cNvGrpSpPr/>
          <p:nvPr/>
        </p:nvGrpSpPr>
        <p:grpSpPr>
          <a:xfrm>
            <a:off x="8670817" y="4876886"/>
            <a:ext cx="324000" cy="319416"/>
            <a:chOff x="5753306" y="4292292"/>
            <a:chExt cx="409553" cy="409553"/>
          </a:xfrm>
          <a:solidFill>
            <a:srgbClr val="BDAC92"/>
          </a:solidFill>
        </p:grpSpPr>
        <p:sp>
          <p:nvSpPr>
            <p:cNvPr id="68" name="Oval 349">
              <a:extLst>
                <a:ext uri="{FF2B5EF4-FFF2-40B4-BE49-F238E27FC236}">
                  <a16:creationId xmlns:a16="http://schemas.microsoft.com/office/drawing/2014/main" id="{19EFC053-C95D-B640-BC36-BE61FCD3DFE1}"/>
                </a:ext>
              </a:extLst>
            </p:cNvPr>
            <p:cNvSpPr/>
            <p:nvPr/>
          </p:nvSpPr>
          <p:spPr>
            <a:xfrm>
              <a:off x="5753306" y="4292292"/>
              <a:ext cx="409553" cy="409553"/>
            </a:xfrm>
            <a:prstGeom prst="ellipse">
              <a:avLst/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9" name="Partial Circle 354">
              <a:extLst>
                <a:ext uri="{FF2B5EF4-FFF2-40B4-BE49-F238E27FC236}">
                  <a16:creationId xmlns:a16="http://schemas.microsoft.com/office/drawing/2014/main" id="{7D8EB4F4-F22A-C44B-907B-692BED97C0AD}"/>
                </a:ext>
              </a:extLst>
            </p:cNvPr>
            <p:cNvSpPr/>
            <p:nvPr/>
          </p:nvSpPr>
          <p:spPr>
            <a:xfrm rot="16200000">
              <a:off x="5753306" y="4292292"/>
              <a:ext cx="409553" cy="409553"/>
            </a:xfrm>
            <a:prstGeom prst="pie">
              <a:avLst>
                <a:gd name="adj1" fmla="val 0"/>
                <a:gd name="adj2" fmla="val 0"/>
              </a:avLst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70" name="Gruppieren 338">
            <a:extLst>
              <a:ext uri="{FF2B5EF4-FFF2-40B4-BE49-F238E27FC236}">
                <a16:creationId xmlns:a16="http://schemas.microsoft.com/office/drawing/2014/main" id="{5D1C6413-74E0-2B4C-8C33-DC7255CDF6D2}"/>
              </a:ext>
            </a:extLst>
          </p:cNvPr>
          <p:cNvGrpSpPr/>
          <p:nvPr/>
        </p:nvGrpSpPr>
        <p:grpSpPr>
          <a:xfrm>
            <a:off x="4657622" y="4876886"/>
            <a:ext cx="324000" cy="319416"/>
            <a:chOff x="5753306" y="4292292"/>
            <a:chExt cx="409553" cy="409553"/>
          </a:xfrm>
          <a:solidFill>
            <a:srgbClr val="BDAC92"/>
          </a:solidFill>
        </p:grpSpPr>
        <p:sp>
          <p:nvSpPr>
            <p:cNvPr id="71" name="Oval 349">
              <a:extLst>
                <a:ext uri="{FF2B5EF4-FFF2-40B4-BE49-F238E27FC236}">
                  <a16:creationId xmlns:a16="http://schemas.microsoft.com/office/drawing/2014/main" id="{CD8F73C7-F004-434F-A46D-A31E42B4F87B}"/>
                </a:ext>
              </a:extLst>
            </p:cNvPr>
            <p:cNvSpPr/>
            <p:nvPr/>
          </p:nvSpPr>
          <p:spPr>
            <a:xfrm>
              <a:off x="5753306" y="4292292"/>
              <a:ext cx="409553" cy="409553"/>
            </a:xfrm>
            <a:prstGeom prst="ellipse">
              <a:avLst/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2" name="Partial Circle 354">
              <a:extLst>
                <a:ext uri="{FF2B5EF4-FFF2-40B4-BE49-F238E27FC236}">
                  <a16:creationId xmlns:a16="http://schemas.microsoft.com/office/drawing/2014/main" id="{1884FBB5-D0D6-0A48-BB64-D3F6FA2F7725}"/>
                </a:ext>
              </a:extLst>
            </p:cNvPr>
            <p:cNvSpPr/>
            <p:nvPr/>
          </p:nvSpPr>
          <p:spPr>
            <a:xfrm rot="16200000">
              <a:off x="5753306" y="4292292"/>
              <a:ext cx="409553" cy="409553"/>
            </a:xfrm>
            <a:prstGeom prst="pie">
              <a:avLst>
                <a:gd name="adj1" fmla="val 0"/>
                <a:gd name="adj2" fmla="val 0"/>
              </a:avLst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73" name="Gruppieren 338">
            <a:extLst>
              <a:ext uri="{FF2B5EF4-FFF2-40B4-BE49-F238E27FC236}">
                <a16:creationId xmlns:a16="http://schemas.microsoft.com/office/drawing/2014/main" id="{BFF3C666-BFED-9743-914C-73613FD96C9F}"/>
              </a:ext>
            </a:extLst>
          </p:cNvPr>
          <p:cNvGrpSpPr/>
          <p:nvPr/>
        </p:nvGrpSpPr>
        <p:grpSpPr>
          <a:xfrm>
            <a:off x="5537667" y="4876886"/>
            <a:ext cx="324000" cy="319416"/>
            <a:chOff x="5753306" y="4292292"/>
            <a:chExt cx="409553" cy="409553"/>
          </a:xfrm>
          <a:solidFill>
            <a:srgbClr val="BDAC92"/>
          </a:solidFill>
        </p:grpSpPr>
        <p:sp>
          <p:nvSpPr>
            <p:cNvPr id="74" name="Oval 349">
              <a:extLst>
                <a:ext uri="{FF2B5EF4-FFF2-40B4-BE49-F238E27FC236}">
                  <a16:creationId xmlns:a16="http://schemas.microsoft.com/office/drawing/2014/main" id="{CA14D0A4-82BE-BF43-B16B-B8EAEFF95202}"/>
                </a:ext>
              </a:extLst>
            </p:cNvPr>
            <p:cNvSpPr/>
            <p:nvPr/>
          </p:nvSpPr>
          <p:spPr>
            <a:xfrm>
              <a:off x="5753306" y="4292292"/>
              <a:ext cx="409553" cy="409553"/>
            </a:xfrm>
            <a:prstGeom prst="ellipse">
              <a:avLst/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5" name="Partial Circle 354">
              <a:extLst>
                <a:ext uri="{FF2B5EF4-FFF2-40B4-BE49-F238E27FC236}">
                  <a16:creationId xmlns:a16="http://schemas.microsoft.com/office/drawing/2014/main" id="{35E6228B-17FB-F94C-BA86-4629084CD2DB}"/>
                </a:ext>
              </a:extLst>
            </p:cNvPr>
            <p:cNvSpPr/>
            <p:nvPr/>
          </p:nvSpPr>
          <p:spPr>
            <a:xfrm rot="16200000">
              <a:off x="5753306" y="4292292"/>
              <a:ext cx="409553" cy="409553"/>
            </a:xfrm>
            <a:prstGeom prst="pie">
              <a:avLst>
                <a:gd name="adj1" fmla="val 0"/>
                <a:gd name="adj2" fmla="val 0"/>
              </a:avLst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76" name="Gruppieren 340">
            <a:extLst>
              <a:ext uri="{FF2B5EF4-FFF2-40B4-BE49-F238E27FC236}">
                <a16:creationId xmlns:a16="http://schemas.microsoft.com/office/drawing/2014/main" id="{92482DE1-37AA-3845-9642-E5EEC1E80BCF}"/>
              </a:ext>
            </a:extLst>
          </p:cNvPr>
          <p:cNvGrpSpPr/>
          <p:nvPr/>
        </p:nvGrpSpPr>
        <p:grpSpPr>
          <a:xfrm>
            <a:off x="8238015" y="4876886"/>
            <a:ext cx="324000" cy="324000"/>
            <a:chOff x="4483060" y="4292292"/>
            <a:chExt cx="409553" cy="409553"/>
          </a:xfrm>
        </p:grpSpPr>
        <p:sp>
          <p:nvSpPr>
            <p:cNvPr id="77" name="Oval 40">
              <a:extLst>
                <a:ext uri="{FF2B5EF4-FFF2-40B4-BE49-F238E27FC236}">
                  <a16:creationId xmlns:a16="http://schemas.microsoft.com/office/drawing/2014/main" id="{3E3F1E47-B0B6-2540-AA16-6CBACCD9AA72}"/>
                </a:ext>
              </a:extLst>
            </p:cNvPr>
            <p:cNvSpPr/>
            <p:nvPr/>
          </p:nvSpPr>
          <p:spPr>
            <a:xfrm>
              <a:off x="448306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8" name="Partial Circle 41">
              <a:extLst>
                <a:ext uri="{FF2B5EF4-FFF2-40B4-BE49-F238E27FC236}">
                  <a16:creationId xmlns:a16="http://schemas.microsoft.com/office/drawing/2014/main" id="{1EB1415D-57C1-6941-AB2C-D5F37CA96B4A}"/>
                </a:ext>
              </a:extLst>
            </p:cNvPr>
            <p:cNvSpPr/>
            <p:nvPr/>
          </p:nvSpPr>
          <p:spPr>
            <a:xfrm rot="16200000">
              <a:off x="4483060" y="4292292"/>
              <a:ext cx="409553" cy="409553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79" name="Gruppieren 346">
            <a:extLst>
              <a:ext uri="{FF2B5EF4-FFF2-40B4-BE49-F238E27FC236}">
                <a16:creationId xmlns:a16="http://schemas.microsoft.com/office/drawing/2014/main" id="{E3D250CD-59CF-7348-B316-7403BC64C28C}"/>
              </a:ext>
            </a:extLst>
          </p:cNvPr>
          <p:cNvGrpSpPr/>
          <p:nvPr/>
        </p:nvGrpSpPr>
        <p:grpSpPr>
          <a:xfrm>
            <a:off x="5970101" y="4876886"/>
            <a:ext cx="324000" cy="324000"/>
            <a:chOff x="518752" y="4292292"/>
            <a:chExt cx="409553" cy="409553"/>
          </a:xfrm>
        </p:grpSpPr>
        <p:sp>
          <p:nvSpPr>
            <p:cNvPr id="80" name="Oval 21">
              <a:extLst>
                <a:ext uri="{FF2B5EF4-FFF2-40B4-BE49-F238E27FC236}">
                  <a16:creationId xmlns:a16="http://schemas.microsoft.com/office/drawing/2014/main" id="{F30D9CD9-8BF2-9D47-A04E-2DCEB0B36B9A}"/>
                </a:ext>
              </a:extLst>
            </p:cNvPr>
            <p:cNvSpPr/>
            <p:nvPr/>
          </p:nvSpPr>
          <p:spPr>
            <a:xfrm>
              <a:off x="518752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1" name="Partial Circle 22">
              <a:extLst>
                <a:ext uri="{FF2B5EF4-FFF2-40B4-BE49-F238E27FC236}">
                  <a16:creationId xmlns:a16="http://schemas.microsoft.com/office/drawing/2014/main" id="{EA14324C-14B2-EC4F-B88F-7FC037BD20CE}"/>
                </a:ext>
              </a:extLst>
            </p:cNvPr>
            <p:cNvSpPr/>
            <p:nvPr/>
          </p:nvSpPr>
          <p:spPr>
            <a:xfrm rot="16200000">
              <a:off x="518752" y="4292292"/>
              <a:ext cx="409553" cy="409553"/>
            </a:xfrm>
            <a:prstGeom prst="pie">
              <a:avLst>
                <a:gd name="adj1" fmla="val 0"/>
                <a:gd name="adj2" fmla="val 60000"/>
              </a:avLst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85" name="Gruppieren 342">
            <a:extLst>
              <a:ext uri="{FF2B5EF4-FFF2-40B4-BE49-F238E27FC236}">
                <a16:creationId xmlns:a16="http://schemas.microsoft.com/office/drawing/2014/main" id="{3D1F8017-D6CB-464C-96F1-303F8E3A0198}"/>
              </a:ext>
            </a:extLst>
          </p:cNvPr>
          <p:cNvGrpSpPr/>
          <p:nvPr/>
        </p:nvGrpSpPr>
        <p:grpSpPr>
          <a:xfrm>
            <a:off x="10443399" y="4876886"/>
            <a:ext cx="324000" cy="324000"/>
            <a:chOff x="3161624" y="4292292"/>
            <a:chExt cx="409553" cy="409553"/>
          </a:xfrm>
        </p:grpSpPr>
        <p:sp>
          <p:nvSpPr>
            <p:cNvPr id="86" name="Oval 34">
              <a:extLst>
                <a:ext uri="{FF2B5EF4-FFF2-40B4-BE49-F238E27FC236}">
                  <a16:creationId xmlns:a16="http://schemas.microsoft.com/office/drawing/2014/main" id="{67BB5454-E3C4-8143-B507-032FBF4A0D3C}"/>
                </a:ext>
              </a:extLst>
            </p:cNvPr>
            <p:cNvSpPr/>
            <p:nvPr/>
          </p:nvSpPr>
          <p:spPr>
            <a:xfrm>
              <a:off x="3161624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7" name="Partial Circle 35">
              <a:extLst>
                <a:ext uri="{FF2B5EF4-FFF2-40B4-BE49-F238E27FC236}">
                  <a16:creationId xmlns:a16="http://schemas.microsoft.com/office/drawing/2014/main" id="{E5F27CFE-FFFA-044D-B236-A094260045AD}"/>
                </a:ext>
              </a:extLst>
            </p:cNvPr>
            <p:cNvSpPr/>
            <p:nvPr/>
          </p:nvSpPr>
          <p:spPr>
            <a:xfrm rot="16200000">
              <a:off x="3161624" y="4292292"/>
              <a:ext cx="409553" cy="409553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88" name="Gruppieren 342">
            <a:extLst>
              <a:ext uri="{FF2B5EF4-FFF2-40B4-BE49-F238E27FC236}">
                <a16:creationId xmlns:a16="http://schemas.microsoft.com/office/drawing/2014/main" id="{3968C225-C29C-BC4F-B4DB-971F54C5105F}"/>
              </a:ext>
            </a:extLst>
          </p:cNvPr>
          <p:cNvGrpSpPr/>
          <p:nvPr/>
        </p:nvGrpSpPr>
        <p:grpSpPr>
          <a:xfrm>
            <a:off x="7376210" y="4876886"/>
            <a:ext cx="324000" cy="324000"/>
            <a:chOff x="3161624" y="4292292"/>
            <a:chExt cx="409553" cy="409553"/>
          </a:xfrm>
        </p:grpSpPr>
        <p:sp>
          <p:nvSpPr>
            <p:cNvPr id="89" name="Oval 34">
              <a:extLst>
                <a:ext uri="{FF2B5EF4-FFF2-40B4-BE49-F238E27FC236}">
                  <a16:creationId xmlns:a16="http://schemas.microsoft.com/office/drawing/2014/main" id="{08886846-6086-B64B-B899-132A0C3FAF97}"/>
                </a:ext>
              </a:extLst>
            </p:cNvPr>
            <p:cNvSpPr/>
            <p:nvPr/>
          </p:nvSpPr>
          <p:spPr>
            <a:xfrm>
              <a:off x="3161624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0" name="Partial Circle 35">
              <a:extLst>
                <a:ext uri="{FF2B5EF4-FFF2-40B4-BE49-F238E27FC236}">
                  <a16:creationId xmlns:a16="http://schemas.microsoft.com/office/drawing/2014/main" id="{1789510D-324F-F144-A062-84A5AEA85A79}"/>
                </a:ext>
              </a:extLst>
            </p:cNvPr>
            <p:cNvSpPr/>
            <p:nvPr/>
          </p:nvSpPr>
          <p:spPr>
            <a:xfrm rot="16200000">
              <a:off x="3161624" y="4292292"/>
              <a:ext cx="409553" cy="409553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91" name="Gruppieren 340">
            <a:extLst>
              <a:ext uri="{FF2B5EF4-FFF2-40B4-BE49-F238E27FC236}">
                <a16:creationId xmlns:a16="http://schemas.microsoft.com/office/drawing/2014/main" id="{82483AF6-6B32-7549-82E7-2E09BD863CCA}"/>
              </a:ext>
            </a:extLst>
          </p:cNvPr>
          <p:cNvGrpSpPr/>
          <p:nvPr/>
        </p:nvGrpSpPr>
        <p:grpSpPr>
          <a:xfrm>
            <a:off x="7820826" y="4876886"/>
            <a:ext cx="324000" cy="324000"/>
            <a:chOff x="4483060" y="4292292"/>
            <a:chExt cx="409553" cy="409553"/>
          </a:xfrm>
        </p:grpSpPr>
        <p:sp>
          <p:nvSpPr>
            <p:cNvPr id="92" name="Oval 40">
              <a:extLst>
                <a:ext uri="{FF2B5EF4-FFF2-40B4-BE49-F238E27FC236}">
                  <a16:creationId xmlns:a16="http://schemas.microsoft.com/office/drawing/2014/main" id="{38F76597-005C-EB42-A53E-4AC525E0D460}"/>
                </a:ext>
              </a:extLst>
            </p:cNvPr>
            <p:cNvSpPr/>
            <p:nvPr/>
          </p:nvSpPr>
          <p:spPr>
            <a:xfrm>
              <a:off x="448306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3" name="Partial Circle 41">
              <a:extLst>
                <a:ext uri="{FF2B5EF4-FFF2-40B4-BE49-F238E27FC236}">
                  <a16:creationId xmlns:a16="http://schemas.microsoft.com/office/drawing/2014/main" id="{585EE766-3465-EA49-9069-49A271E324A7}"/>
                </a:ext>
              </a:extLst>
            </p:cNvPr>
            <p:cNvSpPr/>
            <p:nvPr/>
          </p:nvSpPr>
          <p:spPr>
            <a:xfrm rot="16200000">
              <a:off x="4483060" y="4292292"/>
              <a:ext cx="409553" cy="409553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94" name="Gruppieren 340">
            <a:extLst>
              <a:ext uri="{FF2B5EF4-FFF2-40B4-BE49-F238E27FC236}">
                <a16:creationId xmlns:a16="http://schemas.microsoft.com/office/drawing/2014/main" id="{111DF7E6-991A-2040-9CAD-DE39B54FBBD2}"/>
              </a:ext>
            </a:extLst>
          </p:cNvPr>
          <p:cNvGrpSpPr/>
          <p:nvPr/>
        </p:nvGrpSpPr>
        <p:grpSpPr>
          <a:xfrm>
            <a:off x="6401229" y="4876886"/>
            <a:ext cx="324000" cy="324000"/>
            <a:chOff x="4483060" y="4292292"/>
            <a:chExt cx="409553" cy="409553"/>
          </a:xfrm>
        </p:grpSpPr>
        <p:sp>
          <p:nvSpPr>
            <p:cNvPr id="95" name="Oval 40">
              <a:extLst>
                <a:ext uri="{FF2B5EF4-FFF2-40B4-BE49-F238E27FC236}">
                  <a16:creationId xmlns:a16="http://schemas.microsoft.com/office/drawing/2014/main" id="{E8AD0B33-8A86-4A46-B0F7-DFDA39D05FE8}"/>
                </a:ext>
              </a:extLst>
            </p:cNvPr>
            <p:cNvSpPr/>
            <p:nvPr/>
          </p:nvSpPr>
          <p:spPr>
            <a:xfrm>
              <a:off x="448306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6" name="Partial Circle 41">
              <a:extLst>
                <a:ext uri="{FF2B5EF4-FFF2-40B4-BE49-F238E27FC236}">
                  <a16:creationId xmlns:a16="http://schemas.microsoft.com/office/drawing/2014/main" id="{AD7401FB-F4EB-FE4C-9400-C98446112013}"/>
                </a:ext>
              </a:extLst>
            </p:cNvPr>
            <p:cNvSpPr/>
            <p:nvPr/>
          </p:nvSpPr>
          <p:spPr>
            <a:xfrm rot="16200000">
              <a:off x="4483060" y="4292292"/>
              <a:ext cx="409553" cy="409553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00" name="Gruppieren 338">
            <a:extLst>
              <a:ext uri="{FF2B5EF4-FFF2-40B4-BE49-F238E27FC236}">
                <a16:creationId xmlns:a16="http://schemas.microsoft.com/office/drawing/2014/main" id="{2B287187-0391-3743-A87D-EA2FC7E95CB5}"/>
              </a:ext>
            </a:extLst>
          </p:cNvPr>
          <p:cNvGrpSpPr/>
          <p:nvPr/>
        </p:nvGrpSpPr>
        <p:grpSpPr>
          <a:xfrm>
            <a:off x="9559755" y="4876886"/>
            <a:ext cx="324000" cy="319416"/>
            <a:chOff x="5753306" y="4292292"/>
            <a:chExt cx="409553" cy="409553"/>
          </a:xfrm>
          <a:solidFill>
            <a:srgbClr val="BDAC92"/>
          </a:solidFill>
        </p:grpSpPr>
        <p:sp>
          <p:nvSpPr>
            <p:cNvPr id="101" name="Oval 349">
              <a:extLst>
                <a:ext uri="{FF2B5EF4-FFF2-40B4-BE49-F238E27FC236}">
                  <a16:creationId xmlns:a16="http://schemas.microsoft.com/office/drawing/2014/main" id="{E55D799E-B45B-6F4B-AA2E-A3A52B3A2344}"/>
                </a:ext>
              </a:extLst>
            </p:cNvPr>
            <p:cNvSpPr/>
            <p:nvPr/>
          </p:nvSpPr>
          <p:spPr>
            <a:xfrm>
              <a:off x="5753306" y="4292292"/>
              <a:ext cx="409553" cy="409553"/>
            </a:xfrm>
            <a:prstGeom prst="ellipse">
              <a:avLst/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2" name="Partial Circle 354">
              <a:extLst>
                <a:ext uri="{FF2B5EF4-FFF2-40B4-BE49-F238E27FC236}">
                  <a16:creationId xmlns:a16="http://schemas.microsoft.com/office/drawing/2014/main" id="{6A765C21-9AF0-674D-8A19-278D4397D304}"/>
                </a:ext>
              </a:extLst>
            </p:cNvPr>
            <p:cNvSpPr/>
            <p:nvPr/>
          </p:nvSpPr>
          <p:spPr>
            <a:xfrm rot="16200000">
              <a:off x="5753306" y="4292292"/>
              <a:ext cx="409553" cy="409553"/>
            </a:xfrm>
            <a:prstGeom prst="pie">
              <a:avLst>
                <a:gd name="adj1" fmla="val 0"/>
                <a:gd name="adj2" fmla="val 0"/>
              </a:avLst>
            </a:prstGeom>
            <a:grpFill/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03" name="Gruppieren 340">
            <a:extLst>
              <a:ext uri="{FF2B5EF4-FFF2-40B4-BE49-F238E27FC236}">
                <a16:creationId xmlns:a16="http://schemas.microsoft.com/office/drawing/2014/main" id="{5812B458-697C-A844-A42A-6A18C44BDD1F}"/>
              </a:ext>
            </a:extLst>
          </p:cNvPr>
          <p:cNvGrpSpPr/>
          <p:nvPr/>
        </p:nvGrpSpPr>
        <p:grpSpPr>
          <a:xfrm>
            <a:off x="3182832" y="4876886"/>
            <a:ext cx="324000" cy="324000"/>
            <a:chOff x="4483060" y="4292292"/>
            <a:chExt cx="409553" cy="409553"/>
          </a:xfrm>
        </p:grpSpPr>
        <p:sp>
          <p:nvSpPr>
            <p:cNvPr id="104" name="Oval 40">
              <a:extLst>
                <a:ext uri="{FF2B5EF4-FFF2-40B4-BE49-F238E27FC236}">
                  <a16:creationId xmlns:a16="http://schemas.microsoft.com/office/drawing/2014/main" id="{07DE424A-AA0A-3548-AB99-789DB35A0551}"/>
                </a:ext>
              </a:extLst>
            </p:cNvPr>
            <p:cNvSpPr/>
            <p:nvPr/>
          </p:nvSpPr>
          <p:spPr>
            <a:xfrm>
              <a:off x="448306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5" name="Partial Circle 41">
              <a:extLst>
                <a:ext uri="{FF2B5EF4-FFF2-40B4-BE49-F238E27FC236}">
                  <a16:creationId xmlns:a16="http://schemas.microsoft.com/office/drawing/2014/main" id="{3FF5042F-0871-1D46-A80F-D3DAB0A4754A}"/>
                </a:ext>
              </a:extLst>
            </p:cNvPr>
            <p:cNvSpPr/>
            <p:nvPr/>
          </p:nvSpPr>
          <p:spPr>
            <a:xfrm rot="16200000">
              <a:off x="4483060" y="4292292"/>
              <a:ext cx="409553" cy="409553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06" name="Gruppieren 340">
            <a:extLst>
              <a:ext uri="{FF2B5EF4-FFF2-40B4-BE49-F238E27FC236}">
                <a16:creationId xmlns:a16="http://schemas.microsoft.com/office/drawing/2014/main" id="{1371DB33-8CB3-DA43-94AC-953FC5ED9346}"/>
              </a:ext>
            </a:extLst>
          </p:cNvPr>
          <p:cNvGrpSpPr/>
          <p:nvPr/>
        </p:nvGrpSpPr>
        <p:grpSpPr>
          <a:xfrm>
            <a:off x="2748555" y="4876886"/>
            <a:ext cx="324000" cy="324000"/>
            <a:chOff x="4483060" y="4292292"/>
            <a:chExt cx="409553" cy="409553"/>
          </a:xfrm>
        </p:grpSpPr>
        <p:sp>
          <p:nvSpPr>
            <p:cNvPr id="107" name="Oval 40">
              <a:extLst>
                <a:ext uri="{FF2B5EF4-FFF2-40B4-BE49-F238E27FC236}">
                  <a16:creationId xmlns:a16="http://schemas.microsoft.com/office/drawing/2014/main" id="{39CE49E1-58F8-2247-81F7-63DF8ACD87C6}"/>
                </a:ext>
              </a:extLst>
            </p:cNvPr>
            <p:cNvSpPr/>
            <p:nvPr/>
          </p:nvSpPr>
          <p:spPr>
            <a:xfrm>
              <a:off x="448306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8" name="Partial Circle 41">
              <a:extLst>
                <a:ext uri="{FF2B5EF4-FFF2-40B4-BE49-F238E27FC236}">
                  <a16:creationId xmlns:a16="http://schemas.microsoft.com/office/drawing/2014/main" id="{BBE42ABA-A5A0-694D-874C-A4A8AB2F8B92}"/>
                </a:ext>
              </a:extLst>
            </p:cNvPr>
            <p:cNvSpPr/>
            <p:nvPr/>
          </p:nvSpPr>
          <p:spPr>
            <a:xfrm rot="16200000">
              <a:off x="4483060" y="4292292"/>
              <a:ext cx="409553" cy="409553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09" name="Gruppieren 340">
            <a:extLst>
              <a:ext uri="{FF2B5EF4-FFF2-40B4-BE49-F238E27FC236}">
                <a16:creationId xmlns:a16="http://schemas.microsoft.com/office/drawing/2014/main" id="{6A8F7E3A-5537-FB42-8BF9-D0613CE0008E}"/>
              </a:ext>
            </a:extLst>
          </p:cNvPr>
          <p:cNvGrpSpPr/>
          <p:nvPr/>
        </p:nvGrpSpPr>
        <p:grpSpPr>
          <a:xfrm>
            <a:off x="3628051" y="4876886"/>
            <a:ext cx="324000" cy="324000"/>
            <a:chOff x="4483060" y="4292292"/>
            <a:chExt cx="409553" cy="409553"/>
          </a:xfrm>
        </p:grpSpPr>
        <p:sp>
          <p:nvSpPr>
            <p:cNvPr id="110" name="Oval 40">
              <a:extLst>
                <a:ext uri="{FF2B5EF4-FFF2-40B4-BE49-F238E27FC236}">
                  <a16:creationId xmlns:a16="http://schemas.microsoft.com/office/drawing/2014/main" id="{BC68D885-3F9B-6941-97BE-7C04B8A1B6AB}"/>
                </a:ext>
              </a:extLst>
            </p:cNvPr>
            <p:cNvSpPr/>
            <p:nvPr/>
          </p:nvSpPr>
          <p:spPr>
            <a:xfrm>
              <a:off x="4483060" y="4292292"/>
              <a:ext cx="409553" cy="40955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11" name="Partial Circle 41">
              <a:extLst>
                <a:ext uri="{FF2B5EF4-FFF2-40B4-BE49-F238E27FC236}">
                  <a16:creationId xmlns:a16="http://schemas.microsoft.com/office/drawing/2014/main" id="{13117C2C-892D-2C42-A101-CC34506C3EAB}"/>
                </a:ext>
              </a:extLst>
            </p:cNvPr>
            <p:cNvSpPr/>
            <p:nvPr/>
          </p:nvSpPr>
          <p:spPr>
            <a:xfrm rot="16200000">
              <a:off x="4483060" y="4292292"/>
              <a:ext cx="409553" cy="409553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BDAC92"/>
            </a:solidFill>
            <a:ln w="9525">
              <a:solidFill>
                <a:srgbClr val="BDA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de-DE" sz="11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12" name="Text Placeholder 6">
            <a:extLst>
              <a:ext uri="{FF2B5EF4-FFF2-40B4-BE49-F238E27FC236}">
                <a16:creationId xmlns:a16="http://schemas.microsoft.com/office/drawing/2014/main" id="{9D56D595-98DE-ED4B-A829-00B7FA78D671}"/>
              </a:ext>
            </a:extLst>
          </p:cNvPr>
          <p:cNvSpPr txBox="1">
            <a:spLocks/>
          </p:cNvSpPr>
          <p:nvPr/>
        </p:nvSpPr>
        <p:spPr>
          <a:xfrm>
            <a:off x="1543136" y="5410250"/>
            <a:ext cx="9076734" cy="1008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2159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542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28713" indent="-23177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46200" indent="-1778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traditional real estate agents can excel at conducting </a:t>
            </a:r>
            <a:r>
              <a:rPr lang="en-US" sz="15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viewings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5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negotiating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with buyers, and in providing ongoing </a:t>
            </a:r>
            <a:r>
              <a:rPr lang="en-US" sz="15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advice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sellers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TEBs, who can match on these 3 services, while industrializing with software and data the rest, can offer superior service at far more attractive unit economics</a:t>
            </a:r>
          </a:p>
          <a:p>
            <a:pPr algn="ctr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A31D3299-4684-BE43-B081-03AC68A7EBEB}"/>
              </a:ext>
            </a:extLst>
          </p:cNvPr>
          <p:cNvSpPr txBox="1">
            <a:spLocks/>
          </p:cNvSpPr>
          <p:nvPr/>
        </p:nvSpPr>
        <p:spPr>
          <a:xfrm>
            <a:off x="292939" y="931918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much of what real estate agents do today can be </a:t>
            </a: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done better, faster and cheaper with software + data</a:t>
            </a: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16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FD83D7D-F3DE-B348-919F-7FD5625F3497}"/>
              </a:ext>
            </a:extLst>
          </p:cNvPr>
          <p:cNvSpPr txBox="1"/>
          <p:nvPr/>
        </p:nvSpPr>
        <p:spPr>
          <a:xfrm rot="5400000">
            <a:off x="5384559" y="3445201"/>
            <a:ext cx="2356364" cy="294545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up with buyers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CAC8A8-56A0-99B9-E9A6-BA65501937A1}"/>
              </a:ext>
            </a:extLst>
          </p:cNvPr>
          <p:cNvSpPr txBox="1"/>
          <p:nvPr/>
        </p:nvSpPr>
        <p:spPr>
          <a:xfrm>
            <a:off x="0" y="6635803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</a:t>
            </a:r>
          </a:p>
        </p:txBody>
      </p:sp>
    </p:spTree>
    <p:extLst>
      <p:ext uri="{BB962C8B-B14F-4D97-AF65-F5344CB8AC3E}">
        <p14:creationId xmlns:p14="http://schemas.microsoft.com/office/powerpoint/2010/main" val="133367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654627-224D-8846-81E5-3EB283755D7F}"/>
              </a:ext>
            </a:extLst>
          </p:cNvPr>
          <p:cNvSpPr/>
          <p:nvPr/>
        </p:nvSpPr>
        <p:spPr>
          <a:xfrm>
            <a:off x="4844198" y="2897170"/>
            <a:ext cx="2951999" cy="920088"/>
          </a:xfrm>
          <a:prstGeom prst="rect">
            <a:avLst/>
          </a:prstGeom>
          <a:solidFill>
            <a:srgbClr val="DBD1C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CB2E10-A585-BF48-862F-A0DABCEB3B57}"/>
              </a:ext>
            </a:extLst>
          </p:cNvPr>
          <p:cNvSpPr/>
          <p:nvPr/>
        </p:nvSpPr>
        <p:spPr>
          <a:xfrm>
            <a:off x="1612213" y="2897169"/>
            <a:ext cx="2951999" cy="1911838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6FA22F-8404-8B46-B0EE-615281DE3A33}"/>
              </a:ext>
            </a:extLst>
          </p:cNvPr>
          <p:cNvSpPr/>
          <p:nvPr/>
        </p:nvSpPr>
        <p:spPr>
          <a:xfrm>
            <a:off x="8076183" y="2897169"/>
            <a:ext cx="2951999" cy="1911838"/>
          </a:xfrm>
          <a:prstGeom prst="rect">
            <a:avLst/>
          </a:prstGeom>
          <a:solidFill>
            <a:srgbClr val="DBD1C3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3B340C-A8FF-354C-BDBE-7981E8E7B6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3340" y="5017906"/>
            <a:ext cx="9865320" cy="1640449"/>
          </a:xfrm>
        </p:spPr>
        <p:txBody>
          <a:bodyPr/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internet has brought comparable disruptions to other “high street” services including retail, banking, travel agents, and banks, all who have seen the emergence of powerful online-only businesses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while some “Born TEBs” will fail, the best will become “super brokers” and aim to reduce dependence on portals both for vendor and  buyer leads; Redfin now generates an impressive </a:t>
            </a:r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25%</a:t>
            </a:r>
            <a:r>
              <a:rPr lang="en-US" sz="1400" dirty="0">
                <a:highlight>
                  <a:srgbClr val="F1DBBA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the traffic of Zillow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harsher macro environment, with </a:t>
            </a:r>
            <a:r>
              <a:rPr lang="en-US" sz="1400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higher interest rates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en-US" sz="1400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lower transaction volumes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likely to accelerate this trend</a:t>
            </a:r>
          </a:p>
          <a:p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28438-2058-F34C-89DD-C820CF73E790}"/>
              </a:ext>
            </a:extLst>
          </p:cNvPr>
          <p:cNvSpPr txBox="1"/>
          <p:nvPr/>
        </p:nvSpPr>
        <p:spPr>
          <a:xfrm>
            <a:off x="2601483" y="2588232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born TEB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60DFF-BC22-3043-AAAE-3001A712A536}"/>
              </a:ext>
            </a:extLst>
          </p:cNvPr>
          <p:cNvSpPr txBox="1"/>
          <p:nvPr/>
        </p:nvSpPr>
        <p:spPr>
          <a:xfrm>
            <a:off x="4844198" y="2588232"/>
            <a:ext cx="295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scaled + tech-enabled</a:t>
            </a:r>
          </a:p>
        </p:txBody>
      </p:sp>
      <p:pic>
        <p:nvPicPr>
          <p:cNvPr id="15" name="Grafik 47">
            <a:extLst>
              <a:ext uri="{FF2B5EF4-FFF2-40B4-BE49-F238E27FC236}">
                <a16:creationId xmlns:a16="http://schemas.microsoft.com/office/drawing/2014/main" id="{AC2A443A-8AC6-8940-BF59-728B669DF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22" y="3040454"/>
            <a:ext cx="1352185" cy="309019"/>
          </a:xfrm>
          <a:prstGeom prst="rect">
            <a:avLst/>
          </a:prstGeom>
        </p:spPr>
      </p:pic>
      <p:pic>
        <p:nvPicPr>
          <p:cNvPr id="16" name="Grafik 49">
            <a:extLst>
              <a:ext uri="{FF2B5EF4-FFF2-40B4-BE49-F238E27FC236}">
                <a16:creationId xmlns:a16="http://schemas.microsoft.com/office/drawing/2014/main" id="{D425CB8E-0DE2-104F-8160-B62D0B25C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69" y="3595904"/>
            <a:ext cx="1461226" cy="321470"/>
          </a:xfrm>
          <a:prstGeom prst="rect">
            <a:avLst/>
          </a:prstGeom>
        </p:spPr>
      </p:pic>
      <p:pic>
        <p:nvPicPr>
          <p:cNvPr id="17" name="Grafik 59">
            <a:extLst>
              <a:ext uri="{FF2B5EF4-FFF2-40B4-BE49-F238E27FC236}">
                <a16:creationId xmlns:a16="http://schemas.microsoft.com/office/drawing/2014/main" id="{A1E4FF46-32D8-A44F-AA51-B57E683C4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4" y="3106175"/>
            <a:ext cx="1036839" cy="2427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5BDA87-542E-FC48-BF74-CEB4CE1BB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043" y="3588438"/>
            <a:ext cx="1461226" cy="1461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9AA23E-9C91-C746-8227-85FD56A2F7A1}"/>
              </a:ext>
            </a:extLst>
          </p:cNvPr>
          <p:cNvSpPr txBox="1"/>
          <p:nvPr/>
        </p:nvSpPr>
        <p:spPr>
          <a:xfrm>
            <a:off x="8587492" y="2588232"/>
            <a:ext cx="1930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adapt or fade away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9595FA-412C-A246-BF42-BBB8D28561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81" t="18546" r="21539" b="19500"/>
          <a:stretch/>
        </p:blipFill>
        <p:spPr>
          <a:xfrm>
            <a:off x="9455034" y="3718605"/>
            <a:ext cx="1113932" cy="618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A194ED-F0BA-B64D-8F33-818FF33E7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2339" y="3146781"/>
            <a:ext cx="1028421" cy="395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0F6740-F23E-0545-BA09-C46A9B91F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1708" y="3702790"/>
            <a:ext cx="632855" cy="6328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A0BEAA-B4F1-E841-8AB5-3BC0EDFBC0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5583" y="3070007"/>
            <a:ext cx="1027674" cy="5578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A4DFEF-D622-6143-8C24-D326D3991B3F}"/>
              </a:ext>
            </a:extLst>
          </p:cNvPr>
          <p:cNvSpPr txBox="1"/>
          <p:nvPr/>
        </p:nvSpPr>
        <p:spPr>
          <a:xfrm flipH="1">
            <a:off x="8337545" y="4509089"/>
            <a:ext cx="2429274" cy="31752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long tail of small agents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D0EDE-B127-D54A-9B9F-2E9E4AC0C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6348" y="3462933"/>
            <a:ext cx="787743" cy="67246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8EE2F83-6A78-EE4E-BD58-5DEAC1173B49}"/>
              </a:ext>
            </a:extLst>
          </p:cNvPr>
          <p:cNvSpPr txBox="1">
            <a:spLocks/>
          </p:cNvSpPr>
          <p:nvPr/>
        </p:nvSpPr>
        <p:spPr>
          <a:xfrm>
            <a:off x="292939" y="911822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means that over time, the real estate agency landscape is likely to see rapid consolidation into a small number of large TEBs. </a:t>
            </a:r>
          </a:p>
        </p:txBody>
      </p:sp>
      <p:pic>
        <p:nvPicPr>
          <p:cNvPr id="32" name="Google Shape;101;p25" descr="EIV LOGO_17.001.png">
            <a:extLst>
              <a:ext uri="{FF2B5EF4-FFF2-40B4-BE49-F238E27FC236}">
                <a16:creationId xmlns:a16="http://schemas.microsoft.com/office/drawing/2014/main" id="{91FD4BDE-D34C-3F4E-9BA5-40EAE7A22F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B9D18B97-0D34-9849-B7C8-A63B0C7BE4FC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17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146" name="Picture 2" descr="Redfin PNG Logo Large - Citizens' Greener Evanston">
            <a:extLst>
              <a:ext uri="{FF2B5EF4-FFF2-40B4-BE49-F238E27FC236}">
                <a16:creationId xmlns:a16="http://schemas.microsoft.com/office/drawing/2014/main" id="{50AB1614-1365-8B44-933A-C35A0BFF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374" y="2928489"/>
            <a:ext cx="1524114" cy="52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XP REALTY Logo Vector (.CDR) Free Download">
            <a:extLst>
              <a:ext uri="{FF2B5EF4-FFF2-40B4-BE49-F238E27FC236}">
                <a16:creationId xmlns:a16="http://schemas.microsoft.com/office/drawing/2014/main" id="{5C5250D6-1123-1646-A72F-0CFB516F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53" y="4092236"/>
            <a:ext cx="912085" cy="4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1EFAD03-0809-9245-AB2D-4489791E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534" y="3124781"/>
            <a:ext cx="1497739" cy="41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778758-5755-8E4B-B04A-132093EF9E50}"/>
              </a:ext>
            </a:extLst>
          </p:cNvPr>
          <p:cNvCxnSpPr>
            <a:cxnSpLocks/>
          </p:cNvCxnSpPr>
          <p:nvPr/>
        </p:nvCxnSpPr>
        <p:spPr>
          <a:xfrm flipH="1">
            <a:off x="4844198" y="4318250"/>
            <a:ext cx="3231118" cy="0"/>
          </a:xfrm>
          <a:prstGeom prst="straightConnector1">
            <a:avLst/>
          </a:prstGeom>
          <a:ln w="60325">
            <a:gradFill flip="none" rotWithShape="1">
              <a:gsLst>
                <a:gs pos="44000">
                  <a:srgbClr val="BDAC92"/>
                </a:gs>
                <a:gs pos="100000">
                  <a:schemeClr val="bg1"/>
                </a:gs>
              </a:gsLst>
              <a:lin ang="10800000" scaled="0"/>
              <a:tileRect/>
            </a:gra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6974C55-CE62-C948-B0D7-D66B0183A655}"/>
              </a:ext>
            </a:extLst>
          </p:cNvPr>
          <p:cNvSpPr/>
          <p:nvPr/>
        </p:nvSpPr>
        <p:spPr>
          <a:xfrm>
            <a:off x="6133351" y="4149489"/>
            <a:ext cx="373692" cy="373692"/>
          </a:xfrm>
          <a:prstGeom prst="ellipse">
            <a:avLst/>
          </a:prstGeom>
          <a:solidFill>
            <a:srgbClr val="BDAC92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7F5AC-25E7-FD49-4335-7F2594FB3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6422" b="20003"/>
          <a:stretch/>
        </p:blipFill>
        <p:spPr>
          <a:xfrm>
            <a:off x="6404609" y="3394994"/>
            <a:ext cx="1083108" cy="4046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9AA73D-08F5-9354-B0ED-911426EF5929}"/>
              </a:ext>
            </a:extLst>
          </p:cNvPr>
          <p:cNvSpPr txBox="1"/>
          <p:nvPr/>
        </p:nvSpPr>
        <p:spPr>
          <a:xfrm>
            <a:off x="0" y="6635803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</a:t>
            </a:r>
          </a:p>
        </p:txBody>
      </p:sp>
    </p:spTree>
    <p:extLst>
      <p:ext uri="{BB962C8B-B14F-4D97-AF65-F5344CB8AC3E}">
        <p14:creationId xmlns:p14="http://schemas.microsoft.com/office/powerpoint/2010/main" val="2571087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18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59F19-BF72-A14D-8CE3-3F1BEFC35886}"/>
              </a:ext>
            </a:extLst>
          </p:cNvPr>
          <p:cNvSpPr txBox="1"/>
          <p:nvPr/>
        </p:nvSpPr>
        <p:spPr>
          <a:xfrm>
            <a:off x="5223090" y="2803119"/>
            <a:ext cx="6302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traditionally seen as the best model to ensure a dependable income stream</a:t>
            </a:r>
          </a:p>
          <a:p>
            <a:endParaRPr lang="en-US" sz="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scope to upsell agents to products delivering higher visibility and more market insights</a:t>
            </a:r>
          </a:p>
          <a:p>
            <a:endParaRPr lang="en-US" sz="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package pricing typically depends upon…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listings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premium slots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agents (seats/offices)</a:t>
            </a:r>
          </a:p>
          <a:p>
            <a:endParaRPr lang="en-US" sz="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fails to align lead value and price paid</a:t>
            </a:r>
          </a:p>
          <a:p>
            <a:endParaRPr lang="en-US" sz="300" dirty="0">
              <a:highlight>
                <a:srgbClr val="DBD1C3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discourages fast and accurate matching</a:t>
            </a:r>
          </a:p>
          <a:p>
            <a:endParaRPr lang="en-US" sz="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provides limited incentive to portals to deliver </a:t>
            </a:r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seller leads</a:t>
            </a:r>
          </a:p>
          <a:p>
            <a:endParaRPr lang="en-US" sz="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revenue growth will require…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value-based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leads pricing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progressive introduction of </a:t>
            </a:r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commission sharing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seller and buyer leads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EAEA7C8C-7B0A-4CE8-5AAE-72EE25F8C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65" y="2315465"/>
            <a:ext cx="3971816" cy="2340897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D5CFE79-CE0D-C3C6-648D-B0A39FFC7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20" y="2499877"/>
            <a:ext cx="1036347" cy="31644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B66E688-24DD-8D43-9822-C82C2C801DBD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today’s subscription models will fail to capture </a:t>
            </a: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full marketplace opportunity.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40398C-53D0-CC76-BC33-78B9AA8EE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13" y="4668657"/>
            <a:ext cx="3986823" cy="1694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4B741-F1F1-7F77-9FF7-4FB4C8CFC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068" b="26177"/>
          <a:stretch/>
        </p:blipFill>
        <p:spPr>
          <a:xfrm>
            <a:off x="3471157" y="4732033"/>
            <a:ext cx="1464524" cy="327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7EBD9C-E59E-7C31-2305-706C7483A41F}"/>
              </a:ext>
            </a:extLst>
          </p:cNvPr>
          <p:cNvSpPr txBox="1"/>
          <p:nvPr/>
        </p:nvSpPr>
        <p:spPr>
          <a:xfrm>
            <a:off x="0" y="6635803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company websites</a:t>
            </a:r>
          </a:p>
        </p:txBody>
      </p:sp>
    </p:spTree>
    <p:extLst>
      <p:ext uri="{BB962C8B-B14F-4D97-AF65-F5344CB8AC3E}">
        <p14:creationId xmlns:p14="http://schemas.microsoft.com/office/powerpoint/2010/main" val="265640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0D2934-654F-4E6A-472B-E1643C3CB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98689" y="2436196"/>
            <a:ext cx="1380662" cy="776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6C0C1-E644-444F-8BD4-93340160B1AD}"/>
              </a:ext>
            </a:extLst>
          </p:cNvPr>
          <p:cNvSpPr txBox="1"/>
          <p:nvPr/>
        </p:nvSpPr>
        <p:spPr>
          <a:xfrm>
            <a:off x="-24331" y="6517301"/>
            <a:ext cx="122406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 2021 company accounts   </a:t>
            </a:r>
          </a:p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ote: customer transactions are home sales where final transaction involved a Zillow Premier Agent on the buy or sell side; a Zillow home loan or closing services product;  attribution looks low</a:t>
            </a:r>
          </a:p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19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85971-A669-909B-41BA-E8493F24F358}"/>
              </a:ext>
            </a:extLst>
          </p:cNvPr>
          <p:cNvSpPr txBox="1"/>
          <p:nvPr/>
        </p:nvSpPr>
        <p:spPr>
          <a:xfrm>
            <a:off x="5063999" y="2157742"/>
            <a:ext cx="828000" cy="273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$4,100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75C50-779D-B81E-13AD-52DC2E13E788}"/>
              </a:ext>
            </a:extLst>
          </p:cNvPr>
          <p:cNvSpPr txBox="1"/>
          <p:nvPr/>
        </p:nvSpPr>
        <p:spPr>
          <a:xfrm>
            <a:off x="5063847" y="2514144"/>
            <a:ext cx="828000" cy="273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0.36M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888B5C-7EAF-5864-058D-7751AD9A4E0D}"/>
              </a:ext>
            </a:extLst>
          </p:cNvPr>
          <p:cNvSpPr txBox="1"/>
          <p:nvPr/>
        </p:nvSpPr>
        <p:spPr>
          <a:xfrm>
            <a:off x="5063847" y="2865180"/>
            <a:ext cx="828000" cy="273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$1,500M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A1D95-EBEC-9A18-0C30-BACEAB2A7985}"/>
              </a:ext>
            </a:extLst>
          </p:cNvPr>
          <p:cNvSpPr txBox="1"/>
          <p:nvPr/>
        </p:nvSpPr>
        <p:spPr>
          <a:xfrm>
            <a:off x="5063847" y="3262895"/>
            <a:ext cx="828000" cy="273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$609M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CB36B-2E08-C4EC-347A-89D70AFA1B45}"/>
              </a:ext>
            </a:extLst>
          </p:cNvPr>
          <p:cNvSpPr txBox="1"/>
          <p:nvPr/>
        </p:nvSpPr>
        <p:spPr>
          <a:xfrm>
            <a:off x="5067620" y="3632270"/>
            <a:ext cx="828000" cy="273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$2,109M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384A02-2D8D-54B1-21DE-E83DDEB0EF28}"/>
              </a:ext>
            </a:extLst>
          </p:cNvPr>
          <p:cNvSpPr txBox="1"/>
          <p:nvPr/>
        </p:nvSpPr>
        <p:spPr>
          <a:xfrm>
            <a:off x="5063847" y="4011075"/>
            <a:ext cx="828000" cy="273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6.1M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C43385-2216-184A-3999-B0095D19AFE7}"/>
              </a:ext>
            </a:extLst>
          </p:cNvPr>
          <p:cNvSpPr txBox="1"/>
          <p:nvPr/>
        </p:nvSpPr>
        <p:spPr>
          <a:xfrm>
            <a:off x="6220558" y="2086152"/>
            <a:ext cx="4657238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both Zillow and Rightmove’s core business is providing buyer and seller leads; but by moving to performance-based revenue models, Zillow has </a:t>
            </a:r>
            <a:r>
              <a:rPr lang="en-US" sz="16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greater scope to increase revenue per home listed / sold</a:t>
            </a:r>
          </a:p>
          <a:p>
            <a:endParaRPr lang="en-US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Rightmove agents pay according to package features, and generates ca. £275 per unique for sale home it lists</a:t>
            </a:r>
          </a:p>
          <a:p>
            <a:endParaRPr lang="en-US" sz="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Zillow Premier Agents either pay according to segment specific “share of voice” (c.a. PPL), or share final buy/sale commission (Zillow Flex)</a:t>
            </a:r>
          </a:p>
          <a:p>
            <a:endParaRPr lang="en-US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$4,100 equates to 1.1% of the national average 2021 home price</a:t>
            </a:r>
          </a:p>
          <a:p>
            <a:endParaRPr lang="en-US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Zillow targets $5,200 per transaction and 0.73M or 6% transaction market share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FD0216D-6FB9-E244-AD10-F4AB7762B4C5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zillow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transitioning classifieds into a performance-based + increasingly commission-based model.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95E871-3D1B-B24C-BD6F-13C0D73CEF5A}"/>
              </a:ext>
            </a:extLst>
          </p:cNvPr>
          <p:cNvSpPr/>
          <p:nvPr/>
        </p:nvSpPr>
        <p:spPr>
          <a:xfrm>
            <a:off x="1783893" y="2144027"/>
            <a:ext cx="3280455" cy="273523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customer </a:t>
            </a:r>
            <a:r>
              <a:rPr lang="en-US" sz="13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transaction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BE0585-83AA-314F-9140-80B882909F00}"/>
              </a:ext>
            </a:extLst>
          </p:cNvPr>
          <p:cNvSpPr/>
          <p:nvPr/>
        </p:nvSpPr>
        <p:spPr>
          <a:xfrm>
            <a:off x="1783893" y="2516935"/>
            <a:ext cx="3280455" cy="273523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customer transactions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6703A2-A79A-B24B-88F9-D7E1B7FA05BF}"/>
              </a:ext>
            </a:extLst>
          </p:cNvPr>
          <p:cNvSpPr/>
          <p:nvPr/>
        </p:nvSpPr>
        <p:spPr>
          <a:xfrm>
            <a:off x="1775098" y="2889843"/>
            <a:ext cx="3280455" cy="273523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transactions revenue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1C2604-77D8-0546-BB7D-46C57CE02C25}"/>
              </a:ext>
            </a:extLst>
          </p:cNvPr>
          <p:cNvSpPr/>
          <p:nvPr/>
        </p:nvSpPr>
        <p:spPr>
          <a:xfrm>
            <a:off x="1769551" y="3263135"/>
            <a:ext cx="3280455" cy="273523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services revenue</a:t>
            </a:r>
            <a:endParaRPr lang="en-US" sz="13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8614EE-BF6D-294D-945E-867E79B6C660}"/>
              </a:ext>
            </a:extLst>
          </p:cNvPr>
          <p:cNvSpPr/>
          <p:nvPr/>
        </p:nvSpPr>
        <p:spPr>
          <a:xfrm>
            <a:off x="1769551" y="3636043"/>
            <a:ext cx="3280455" cy="273523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revenue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9125118-882E-3E4A-ABC0-648DEFA814C4}"/>
              </a:ext>
            </a:extLst>
          </p:cNvPr>
          <p:cNvSpPr/>
          <p:nvPr/>
        </p:nvSpPr>
        <p:spPr>
          <a:xfrm>
            <a:off x="1760756" y="4008951"/>
            <a:ext cx="3280455" cy="273523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market transactions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7763D9-3897-8843-8213-23CA9DA0BED9}"/>
              </a:ext>
            </a:extLst>
          </p:cNvPr>
          <p:cNvSpPr txBox="1"/>
          <p:nvPr/>
        </p:nvSpPr>
        <p:spPr>
          <a:xfrm>
            <a:off x="5063953" y="4422799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£22,591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3B6300-5BFB-3345-90F9-9380F4A8027A}"/>
              </a:ext>
            </a:extLst>
          </p:cNvPr>
          <p:cNvSpPr txBox="1"/>
          <p:nvPr/>
        </p:nvSpPr>
        <p:spPr>
          <a:xfrm>
            <a:off x="5063801" y="4779201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18,969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7FE411-BA71-6840-AE7B-598217E6BFFE}"/>
              </a:ext>
            </a:extLst>
          </p:cNvPr>
          <p:cNvSpPr txBox="1"/>
          <p:nvPr/>
        </p:nvSpPr>
        <p:spPr>
          <a:xfrm>
            <a:off x="5063801" y="5130237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£24M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4BEE3E-AC0F-F04E-A4AE-CD4EC35F36E2}"/>
              </a:ext>
            </a:extLst>
          </p:cNvPr>
          <p:cNvSpPr txBox="1"/>
          <p:nvPr/>
        </p:nvSpPr>
        <p:spPr>
          <a:xfrm>
            <a:off x="5063801" y="5527952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£305M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CC9A9A-6BE8-3442-942C-C78A43761E35}"/>
              </a:ext>
            </a:extLst>
          </p:cNvPr>
          <p:cNvSpPr txBox="1"/>
          <p:nvPr/>
        </p:nvSpPr>
        <p:spPr>
          <a:xfrm>
            <a:off x="5067574" y="5897327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1.5M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C320697-F18D-0549-9704-DB5C40B7FA6E}"/>
              </a:ext>
            </a:extLst>
          </p:cNvPr>
          <p:cNvSpPr/>
          <p:nvPr/>
        </p:nvSpPr>
        <p:spPr>
          <a:xfrm>
            <a:off x="1760756" y="4409379"/>
            <a:ext cx="3280455" cy="273523"/>
          </a:xfrm>
          <a:prstGeom prst="rect">
            <a:avLst/>
          </a:prstGeom>
          <a:solidFill>
            <a:srgbClr val="19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avg revenue per </a:t>
            </a:r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advertiser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(ARPA/yr.)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E671594-F80C-7C4D-9B81-10BF098FB2FD}"/>
              </a:ext>
            </a:extLst>
          </p:cNvPr>
          <p:cNvSpPr/>
          <p:nvPr/>
        </p:nvSpPr>
        <p:spPr>
          <a:xfrm>
            <a:off x="1760756" y="4782287"/>
            <a:ext cx="3280455" cy="273523"/>
          </a:xfrm>
          <a:prstGeom prst="rect">
            <a:avLst/>
          </a:prstGeom>
          <a:solidFill>
            <a:srgbClr val="19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subscribing agencies + developers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A49957D-4068-B844-B2AD-FED9D0C1B5E2}"/>
              </a:ext>
            </a:extLst>
          </p:cNvPr>
          <p:cNvSpPr/>
          <p:nvPr/>
        </p:nvSpPr>
        <p:spPr>
          <a:xfrm>
            <a:off x="1751961" y="5155195"/>
            <a:ext cx="3280455" cy="273523"/>
          </a:xfrm>
          <a:prstGeom prst="rect">
            <a:avLst/>
          </a:prstGeom>
          <a:solidFill>
            <a:srgbClr val="19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services revenue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BB073D4-0C54-6245-8420-4A9DA8F75903}"/>
              </a:ext>
            </a:extLst>
          </p:cNvPr>
          <p:cNvSpPr/>
          <p:nvPr/>
        </p:nvSpPr>
        <p:spPr>
          <a:xfrm>
            <a:off x="1746414" y="5528487"/>
            <a:ext cx="3280455" cy="273523"/>
          </a:xfrm>
          <a:prstGeom prst="rect">
            <a:avLst/>
          </a:prstGeom>
          <a:solidFill>
            <a:srgbClr val="19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revenue</a:t>
            </a:r>
            <a:endParaRPr lang="en-US" sz="1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8F1827-2F1E-D540-A558-985862249DAF}"/>
              </a:ext>
            </a:extLst>
          </p:cNvPr>
          <p:cNvSpPr/>
          <p:nvPr/>
        </p:nvSpPr>
        <p:spPr>
          <a:xfrm>
            <a:off x="1746414" y="5901395"/>
            <a:ext cx="3280455" cy="273523"/>
          </a:xfrm>
          <a:prstGeom prst="rect">
            <a:avLst/>
          </a:prstGeom>
          <a:solidFill>
            <a:srgbClr val="19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 market transactions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B4C5342-343F-2745-8B34-EB564CB0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203" y="5023646"/>
            <a:ext cx="1560196" cy="34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1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1;p27">
            <a:extLst>
              <a:ext uri="{FF2B5EF4-FFF2-40B4-BE49-F238E27FC236}">
                <a16:creationId xmlns:a16="http://schemas.microsoft.com/office/drawing/2014/main" id="{84ED22EE-4BF3-5641-9BFC-E84F9F7E5F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6083" y="3113203"/>
            <a:ext cx="3241057" cy="19697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738D50-728B-6D4F-9781-E7BDCD1F0F6F}"/>
              </a:ext>
            </a:extLst>
          </p:cNvPr>
          <p:cNvSpPr/>
          <p:nvPr/>
        </p:nvSpPr>
        <p:spPr>
          <a:xfrm>
            <a:off x="4256108" y="2620287"/>
            <a:ext cx="34344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600"/>
              </a:spcAft>
              <a:buNone/>
            </a:pPr>
            <a:r>
              <a:rPr lang="en-US" sz="25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what we do</a:t>
            </a:r>
          </a:p>
          <a:p>
            <a:pPr indent="0" algn="ctr"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advisory firm dedicated to </a:t>
            </a:r>
          </a:p>
          <a:p>
            <a:pPr indent="0" algn="ctr">
              <a:spcAft>
                <a:spcPts val="1200"/>
              </a:spcAft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online classifieds + marketplaces</a:t>
            </a:r>
          </a:p>
          <a:p>
            <a:pPr indent="0" algn="ctr">
              <a:spcAft>
                <a:spcPts val="1200"/>
              </a:spcAft>
              <a:buNone/>
            </a:pP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m&amp;a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indent="0" algn="ctr">
              <a:spcAft>
                <a:spcPts val="1200"/>
              </a:spcAft>
              <a:buNone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capital raising</a:t>
            </a:r>
            <a:endParaRPr lang="en-US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E642D3-0090-274A-95AE-6A073857DCEF}"/>
              </a:ext>
            </a:extLst>
          </p:cNvPr>
          <p:cNvSpPr/>
          <p:nvPr/>
        </p:nvSpPr>
        <p:spPr>
          <a:xfrm>
            <a:off x="7906010" y="2620287"/>
            <a:ext cx="32835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sz="25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where we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C7A7-8F44-F445-B6CC-F3C0A04B5B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b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sz="12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F5A9D4-D136-C642-9E51-7A56BB140725}"/>
              </a:ext>
            </a:extLst>
          </p:cNvPr>
          <p:cNvSpPr/>
          <p:nvPr/>
        </p:nvSpPr>
        <p:spPr>
          <a:xfrm>
            <a:off x="757161" y="2609592"/>
            <a:ext cx="34344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600"/>
              </a:spcAft>
              <a:buNone/>
            </a:pPr>
            <a:r>
              <a:rPr lang="en-US" sz="25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who I am</a:t>
            </a:r>
          </a:p>
          <a:p>
            <a:pPr indent="0" algn="ctr">
              <a:spcAft>
                <a:spcPts val="600"/>
              </a:spcAft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Malcolm Myers 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15 years of marketplaces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former head of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m&amp;a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at Naspers              former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m&amp;a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advisor to Scout24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CEO of </a:t>
            </a:r>
            <a:r>
              <a:rPr lang="en-US" sz="16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eiv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0CDC288-13B8-2F4A-8EE2-7FAA4D2CB705}"/>
              </a:ext>
            </a:extLst>
          </p:cNvPr>
          <p:cNvSpPr txBox="1">
            <a:spLocks/>
          </p:cNvSpPr>
          <p:nvPr/>
        </p:nvSpPr>
        <p:spPr>
          <a:xfrm>
            <a:off x="292939" y="136413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7500" lnSpcReduction="100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internet ventures.</a:t>
            </a:r>
          </a:p>
        </p:txBody>
      </p:sp>
    </p:spTree>
    <p:extLst>
      <p:ext uri="{BB962C8B-B14F-4D97-AF65-F5344CB8AC3E}">
        <p14:creationId xmlns:p14="http://schemas.microsoft.com/office/powerpoint/2010/main" val="1273214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16C0C1-E644-444F-8BD4-93340160B1AD}"/>
              </a:ext>
            </a:extLst>
          </p:cNvPr>
          <p:cNvSpPr txBox="1"/>
          <p:nvPr/>
        </p:nvSpPr>
        <p:spPr>
          <a:xfrm>
            <a:off x="0" y="6631600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 Zillow Investor Presentation February 2022 p.17:</a:t>
            </a:r>
          </a:p>
        </p:txBody>
      </p:sp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20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9E7FD-08F7-16B6-CDA0-E56CF2B25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6" t="28333" r="12621" b="34571"/>
          <a:stretch/>
        </p:blipFill>
        <p:spPr>
          <a:xfrm>
            <a:off x="1925121" y="2379091"/>
            <a:ext cx="1945383" cy="663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66A1F-308E-592D-B88C-3B8EF7E0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882" y="3261660"/>
            <a:ext cx="1945383" cy="36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829B25-3445-4CAE-C83C-6A4E6F64F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68" b="26177"/>
          <a:stretch/>
        </p:blipFill>
        <p:spPr>
          <a:xfrm>
            <a:off x="1657565" y="3794935"/>
            <a:ext cx="2225286" cy="497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DE621E-606E-A2F6-C517-6C093BEFD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293" y="4416738"/>
            <a:ext cx="2109972" cy="257959"/>
          </a:xfrm>
          <a:prstGeom prst="rect">
            <a:avLst/>
          </a:prstGeom>
        </p:spPr>
      </p:pic>
      <p:pic>
        <p:nvPicPr>
          <p:cNvPr id="20" name="Picture 1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75F3C321-37FE-E15D-362A-5B38A7622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045" y="4893534"/>
            <a:ext cx="1787615" cy="693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12C23-93EC-7F18-70B8-8BF854E33078}"/>
              </a:ext>
            </a:extLst>
          </p:cNvPr>
          <p:cNvSpPr txBox="1"/>
          <p:nvPr/>
        </p:nvSpPr>
        <p:spPr>
          <a:xfrm>
            <a:off x="3932496" y="2126753"/>
            <a:ext cx="6648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strategic importance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pre-pandemic, most classifieds players had been focusing on delivering buyer leads (MA being the exception)</a:t>
            </a:r>
          </a:p>
          <a:p>
            <a:endParaRPr lang="en-US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potential sellers drawn to website via AVM tool allowing them to value their home for free</a:t>
            </a:r>
          </a:p>
          <a:p>
            <a:endParaRPr lang="en-US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forwards mandate leads to agents most qualified to assist potential seller</a:t>
            </a:r>
          </a:p>
          <a:p>
            <a:endParaRPr lang="en-US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model is moving from agents subscribing for vendor leads to commission sharing on vendor leads resulting in a sale (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rightmove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still using the subscription model)</a:t>
            </a:r>
          </a:p>
          <a:p>
            <a:endParaRPr lang="en-US" sz="7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Zillow sees $100B revenue potential (SAM) from real estate transaction referral fees, or 1/3 of the total US buyer and seller agent pot</a:t>
            </a:r>
          </a:p>
          <a:p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7C780D6-C492-2D4B-8F79-724AF184600D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023321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inventory shortages during the pandemic have accelerated focus on generating vendor leads.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BF045-5382-7726-3AFB-C02B20C55DFC}"/>
              </a:ext>
            </a:extLst>
          </p:cNvPr>
          <p:cNvSpPr txBox="1"/>
          <p:nvPr/>
        </p:nvSpPr>
        <p:spPr>
          <a:xfrm>
            <a:off x="2663279" y="5897706"/>
            <a:ext cx="721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…and has ended the taboo on commission sharing in Europe and US</a:t>
            </a:r>
          </a:p>
        </p:txBody>
      </p:sp>
    </p:spTree>
    <p:extLst>
      <p:ext uri="{BB962C8B-B14F-4D97-AF65-F5344CB8AC3E}">
        <p14:creationId xmlns:p14="http://schemas.microsoft.com/office/powerpoint/2010/main" val="1814846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C99E77-F944-0244-A676-F84DF8EF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678" y="1892257"/>
            <a:ext cx="1091581" cy="39258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5E73190-630F-FE4D-B3D4-3705B3A1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705" y="1788725"/>
            <a:ext cx="1400923" cy="684044"/>
          </a:xfrm>
          <a:prstGeom prst="rect">
            <a:avLst/>
          </a:prstGeom>
        </p:spPr>
      </p:pic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21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4CE18A2-27CB-5345-A4BE-A0A14A4D8848}"/>
              </a:ext>
            </a:extLst>
          </p:cNvPr>
          <p:cNvSpPr txBox="1">
            <a:spLocks/>
          </p:cNvSpPr>
          <p:nvPr/>
        </p:nvSpPr>
        <p:spPr>
          <a:xfrm>
            <a:off x="1235864" y="610441"/>
            <a:ext cx="9614023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iBuyers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have expanded into broader fintech-powered real estate platforms.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4AD0D4-1F86-6C48-9E4C-BDB7C45329F9}"/>
              </a:ext>
            </a:extLst>
          </p:cNvPr>
          <p:cNvSpPr txBox="1"/>
          <p:nvPr/>
        </p:nvSpPr>
        <p:spPr>
          <a:xfrm>
            <a:off x="782963" y="2726129"/>
            <a:ext cx="10316806" cy="368793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pPr algn="l"/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BBYS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F9322B-5F14-144B-A980-8315ADABD48B}"/>
              </a:ext>
            </a:extLst>
          </p:cNvPr>
          <p:cNvSpPr txBox="1"/>
          <p:nvPr/>
        </p:nvSpPr>
        <p:spPr>
          <a:xfrm>
            <a:off x="782963" y="2277894"/>
            <a:ext cx="10316806" cy="368793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NCO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EAC266-ABC7-B847-9D61-871B859A717B}"/>
              </a:ext>
            </a:extLst>
          </p:cNvPr>
          <p:cNvSpPr txBox="1"/>
          <p:nvPr/>
        </p:nvSpPr>
        <p:spPr>
          <a:xfrm>
            <a:off x="782963" y="3599496"/>
            <a:ext cx="10316806" cy="368793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5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iBuy</a:t>
            </a:r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AE0B45-F4AC-A34B-A551-4CDB160C0F04}"/>
              </a:ext>
            </a:extLst>
          </p:cNvPr>
          <p:cNvSpPr txBox="1"/>
          <p:nvPr/>
        </p:nvSpPr>
        <p:spPr>
          <a:xfrm>
            <a:off x="782963" y="3174364"/>
            <a:ext cx="10316806" cy="368793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GB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partner with agents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90A50C-D4A5-D84B-9603-79F930222B13}"/>
              </a:ext>
            </a:extLst>
          </p:cNvPr>
          <p:cNvSpPr txBox="1"/>
          <p:nvPr/>
        </p:nvSpPr>
        <p:spPr>
          <a:xfrm>
            <a:off x="3671035" y="2277894"/>
            <a:ext cx="1518092" cy="2129048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21A3AF-3219-CB4F-8C65-C72FCA8BC164}"/>
              </a:ext>
            </a:extLst>
          </p:cNvPr>
          <p:cNvSpPr txBox="1"/>
          <p:nvPr/>
        </p:nvSpPr>
        <p:spPr>
          <a:xfrm>
            <a:off x="5589479" y="2269449"/>
            <a:ext cx="1518092" cy="2129048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747C25-84FD-1041-B457-0E6CA0A4D0C8}"/>
              </a:ext>
            </a:extLst>
          </p:cNvPr>
          <p:cNvSpPr txBox="1"/>
          <p:nvPr/>
        </p:nvSpPr>
        <p:spPr>
          <a:xfrm>
            <a:off x="9581677" y="2283298"/>
            <a:ext cx="1518092" cy="2129048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E60074-0DC0-1847-9D5D-E8B5EFBED4DC}"/>
              </a:ext>
            </a:extLst>
          </p:cNvPr>
          <p:cNvSpPr txBox="1"/>
          <p:nvPr/>
        </p:nvSpPr>
        <p:spPr>
          <a:xfrm>
            <a:off x="7514768" y="2273989"/>
            <a:ext cx="1518092" cy="2129048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9B3B13-47A3-A84A-8EFB-56BC066E2F0F}"/>
              </a:ext>
            </a:extLst>
          </p:cNvPr>
          <p:cNvSpPr txBox="1"/>
          <p:nvPr/>
        </p:nvSpPr>
        <p:spPr>
          <a:xfrm>
            <a:off x="4187651" y="2322687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339ACA-ED05-8544-81D0-7E0529E70CBD}"/>
              </a:ext>
            </a:extLst>
          </p:cNvPr>
          <p:cNvSpPr txBox="1"/>
          <p:nvPr/>
        </p:nvSpPr>
        <p:spPr>
          <a:xfrm>
            <a:off x="4187651" y="2782842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21CB6D-A96C-4C4E-AC5E-928A3DFE1C42}"/>
              </a:ext>
            </a:extLst>
          </p:cNvPr>
          <p:cNvSpPr txBox="1"/>
          <p:nvPr/>
        </p:nvSpPr>
        <p:spPr>
          <a:xfrm>
            <a:off x="4187651" y="3219992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BB2190-BD5B-4A4C-8D88-F8CBCAC2D064}"/>
              </a:ext>
            </a:extLst>
          </p:cNvPr>
          <p:cNvSpPr txBox="1"/>
          <p:nvPr/>
        </p:nvSpPr>
        <p:spPr>
          <a:xfrm>
            <a:off x="4149188" y="3644289"/>
            <a:ext cx="5629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B2A5E2-74FC-5A4F-85D7-D2D102BBB307}"/>
              </a:ext>
            </a:extLst>
          </p:cNvPr>
          <p:cNvSpPr txBox="1"/>
          <p:nvPr/>
        </p:nvSpPr>
        <p:spPr>
          <a:xfrm>
            <a:off x="782962" y="4040944"/>
            <a:ext cx="10316806" cy="368793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5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home prep + manage sale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AC6F5D-085E-384A-8D94-EEF4C26E0B03}"/>
              </a:ext>
            </a:extLst>
          </p:cNvPr>
          <p:cNvSpPr txBox="1"/>
          <p:nvPr/>
        </p:nvSpPr>
        <p:spPr>
          <a:xfrm>
            <a:off x="3605440" y="4068586"/>
            <a:ext cx="16492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 when </a:t>
            </a:r>
            <a:r>
              <a:rPr lang="en-US" sz="15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iBuyer</a:t>
            </a:r>
            <a:endPara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118907-6CC9-9247-B7E9-EBAC2F1D8826}"/>
              </a:ext>
            </a:extLst>
          </p:cNvPr>
          <p:cNvSpPr txBox="1"/>
          <p:nvPr/>
        </p:nvSpPr>
        <p:spPr>
          <a:xfrm>
            <a:off x="6115084" y="2319873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13EDA23-150B-3E46-A4F6-99713830B227}"/>
              </a:ext>
            </a:extLst>
          </p:cNvPr>
          <p:cNvSpPr txBox="1"/>
          <p:nvPr/>
        </p:nvSpPr>
        <p:spPr>
          <a:xfrm>
            <a:off x="6115084" y="2780028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35D5CB-BD61-EE44-B76A-EEE078284E5D}"/>
              </a:ext>
            </a:extLst>
          </p:cNvPr>
          <p:cNvSpPr txBox="1"/>
          <p:nvPr/>
        </p:nvSpPr>
        <p:spPr>
          <a:xfrm>
            <a:off x="6154358" y="3217178"/>
            <a:ext cx="39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FE43A0-0296-7045-A616-4205B1A5B1F3}"/>
              </a:ext>
            </a:extLst>
          </p:cNvPr>
          <p:cNvSpPr txBox="1"/>
          <p:nvPr/>
        </p:nvSpPr>
        <p:spPr>
          <a:xfrm>
            <a:off x="6076621" y="3641475"/>
            <a:ext cx="5629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2FAA13-0AF3-A94A-9637-F103C7FC1891}"/>
              </a:ext>
            </a:extLst>
          </p:cNvPr>
          <p:cNvSpPr txBox="1"/>
          <p:nvPr/>
        </p:nvSpPr>
        <p:spPr>
          <a:xfrm>
            <a:off x="5532873" y="4065772"/>
            <a:ext cx="16492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1A048E-8A45-864A-982F-5D43CD1CF377}"/>
              </a:ext>
            </a:extLst>
          </p:cNvPr>
          <p:cNvSpPr txBox="1"/>
          <p:nvPr/>
        </p:nvSpPr>
        <p:spPr>
          <a:xfrm>
            <a:off x="8063592" y="2319873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930AA9-2568-C34B-A894-318081150FE3}"/>
              </a:ext>
            </a:extLst>
          </p:cNvPr>
          <p:cNvSpPr txBox="1"/>
          <p:nvPr/>
        </p:nvSpPr>
        <p:spPr>
          <a:xfrm>
            <a:off x="8063592" y="2780028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97EDFE-5318-DE4C-ADBD-9384F564903E}"/>
              </a:ext>
            </a:extLst>
          </p:cNvPr>
          <p:cNvSpPr txBox="1"/>
          <p:nvPr/>
        </p:nvSpPr>
        <p:spPr>
          <a:xfrm>
            <a:off x="8063592" y="3217178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B10399-1A56-E946-8EF4-80AF5CA9F333}"/>
              </a:ext>
            </a:extLst>
          </p:cNvPr>
          <p:cNvSpPr txBox="1"/>
          <p:nvPr/>
        </p:nvSpPr>
        <p:spPr>
          <a:xfrm>
            <a:off x="7781475" y="3641475"/>
            <a:ext cx="10502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last resort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625D26-0E11-9947-A0F2-EF4E3E33B5FE}"/>
              </a:ext>
            </a:extLst>
          </p:cNvPr>
          <p:cNvSpPr txBox="1"/>
          <p:nvPr/>
        </p:nvSpPr>
        <p:spPr>
          <a:xfrm>
            <a:off x="7481381" y="4065772"/>
            <a:ext cx="16492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F3CACF9-6833-C149-A95E-E4D557C1D074}"/>
              </a:ext>
            </a:extLst>
          </p:cNvPr>
          <p:cNvSpPr txBox="1"/>
          <p:nvPr/>
        </p:nvSpPr>
        <p:spPr>
          <a:xfrm>
            <a:off x="10081715" y="2319873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EF9DDF2-14B7-F241-BFF8-F74DECE416BA}"/>
              </a:ext>
            </a:extLst>
          </p:cNvPr>
          <p:cNvSpPr txBox="1"/>
          <p:nvPr/>
        </p:nvSpPr>
        <p:spPr>
          <a:xfrm>
            <a:off x="10081715" y="2780028"/>
            <a:ext cx="4780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20D6438-C434-334C-9F9E-AD6A1971A950}"/>
              </a:ext>
            </a:extLst>
          </p:cNvPr>
          <p:cNvSpPr txBox="1"/>
          <p:nvPr/>
        </p:nvSpPr>
        <p:spPr>
          <a:xfrm>
            <a:off x="10120989" y="3217178"/>
            <a:ext cx="39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6F416E-5EF2-2A47-AB59-7EDF2949E011}"/>
              </a:ext>
            </a:extLst>
          </p:cNvPr>
          <p:cNvSpPr txBox="1"/>
          <p:nvPr/>
        </p:nvSpPr>
        <p:spPr>
          <a:xfrm>
            <a:off x="9799598" y="3641475"/>
            <a:ext cx="10502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last resort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364E59B-4560-CF4D-AEA3-CD18EA286A25}"/>
              </a:ext>
            </a:extLst>
          </p:cNvPr>
          <p:cNvSpPr txBox="1"/>
          <p:nvPr/>
        </p:nvSpPr>
        <p:spPr>
          <a:xfrm>
            <a:off x="9499504" y="4065772"/>
            <a:ext cx="16492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D32DA14-B345-864A-8B7A-D0AF5D84E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943" y="1658442"/>
            <a:ext cx="1407614" cy="938409"/>
          </a:xfrm>
          <a:prstGeom prst="rect">
            <a:avLst/>
          </a:prstGeom>
        </p:spPr>
      </p:pic>
      <p:pic>
        <p:nvPicPr>
          <p:cNvPr id="79" name="Picture 7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9A967C5-21C0-114C-9FFE-EBDA18EE9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8774" y="1870960"/>
            <a:ext cx="1153903" cy="37547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F44BC36-0578-984E-9F11-2EFB4EABEF5C}"/>
              </a:ext>
            </a:extLst>
          </p:cNvPr>
          <p:cNvSpPr txBox="1"/>
          <p:nvPr/>
        </p:nvSpPr>
        <p:spPr>
          <a:xfrm>
            <a:off x="726993" y="4494212"/>
            <a:ext cx="1077712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win-win-win</a:t>
            </a:r>
          </a:p>
          <a:p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 buyer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more likely to make a winning bid and enjoys the convenience of moving into their new home while the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iBuyer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takes care of prepping and selling their old home; </a:t>
            </a:r>
            <a:r>
              <a:rPr lang="en-US" sz="1400" dirty="0" err="1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iBuyer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can raise transaction velocity without taking the same financial risk as with outright purchase; </a:t>
            </a:r>
            <a:r>
              <a:rPr lang="en-US" sz="1400" dirty="0">
                <a:highlight>
                  <a:srgbClr val="DBD1C3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agents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differentiate themselves by making these products available to their vendor or buyer clients thereby winning more buy/sell mandates and reducing time to close</a:t>
            </a:r>
          </a:p>
          <a:p>
            <a:endParaRPr lang="en-US" sz="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Non-Contingent Offers (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NCO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are financing arrangements allowing buyers to become 100% cash buyers when they bid for a new home, e.g. in event a mortgage approval came up too late or too short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Buy Before You Sell (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BBYS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uncouples the purchase of a new home from the sale of the current home; it makes the offer on the new home an all-cash offer, while also allowing the seller to move into their new home while the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iBuyer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takes care of selling their old home</a:t>
            </a:r>
          </a:p>
          <a:p>
            <a:endParaRPr lang="en-US" sz="15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FBA653-C543-4681-70F5-F4A2ED8C371D}"/>
              </a:ext>
            </a:extLst>
          </p:cNvPr>
          <p:cNvSpPr txBox="1"/>
          <p:nvPr/>
        </p:nvSpPr>
        <p:spPr>
          <a:xfrm>
            <a:off x="0" y="6631600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company websites</a:t>
            </a:r>
          </a:p>
        </p:txBody>
      </p:sp>
    </p:spTree>
    <p:extLst>
      <p:ext uri="{BB962C8B-B14F-4D97-AF65-F5344CB8AC3E}">
        <p14:creationId xmlns:p14="http://schemas.microsoft.com/office/powerpoint/2010/main" val="363037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D0C968-A0EC-3F12-84D6-1F2C88B7C8EB}"/>
              </a:ext>
            </a:extLst>
          </p:cNvPr>
          <p:cNvSpPr txBox="1"/>
          <p:nvPr/>
        </p:nvSpPr>
        <p:spPr>
          <a:xfrm>
            <a:off x="0" y="718481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93B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the most profitable </a:t>
            </a:r>
            <a:r>
              <a:rPr lang="en-US" sz="2800" dirty="0" err="1">
                <a:solidFill>
                  <a:srgbClr val="193B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iBuyers</a:t>
            </a:r>
            <a:r>
              <a:rPr lang="en-US" sz="2800" dirty="0">
                <a:solidFill>
                  <a:srgbClr val="193B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 are likely to be those who </a:t>
            </a:r>
          </a:p>
          <a:p>
            <a:pPr algn="ctr"/>
            <a:r>
              <a:rPr lang="en-US" sz="2800" dirty="0">
                <a:solidFill>
                  <a:srgbClr val="193B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generate the most seller leads, while actually buying the </a:t>
            </a:r>
          </a:p>
          <a:p>
            <a:pPr algn="ctr"/>
            <a:r>
              <a:rPr lang="en-US" sz="2800" b="1" dirty="0">
                <a:solidFill>
                  <a:srgbClr val="193B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least</a:t>
            </a:r>
            <a:r>
              <a:rPr lang="en-US" sz="2800" dirty="0">
                <a:solidFill>
                  <a:srgbClr val="193B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rPr>
              <a:t> number of homes.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DA377F-7BDF-9A4A-8FE8-C61C3F88179B}"/>
              </a:ext>
            </a:extLst>
          </p:cNvPr>
          <p:cNvSpPr txBox="1"/>
          <p:nvPr/>
        </p:nvSpPr>
        <p:spPr>
          <a:xfrm>
            <a:off x="2799304" y="2766384"/>
            <a:ext cx="1518092" cy="4077815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BD62B-87DA-4B40-88F2-DAC22E0AD1EF}"/>
              </a:ext>
            </a:extLst>
          </p:cNvPr>
          <p:cNvSpPr txBox="1"/>
          <p:nvPr/>
        </p:nvSpPr>
        <p:spPr>
          <a:xfrm>
            <a:off x="7806738" y="2889381"/>
            <a:ext cx="1518092" cy="3968619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BB266-520C-F546-8F21-254325468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8" y="2556611"/>
            <a:ext cx="4053304" cy="3288677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B45567-7F85-C072-E1F5-8004A5D15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7"/>
          <a:stretch/>
        </p:blipFill>
        <p:spPr>
          <a:xfrm>
            <a:off x="2427377" y="5441423"/>
            <a:ext cx="2318249" cy="818682"/>
          </a:xfrm>
          <a:prstGeom prst="rect">
            <a:avLst/>
          </a:prstGeom>
        </p:spPr>
      </p:pic>
      <p:pic>
        <p:nvPicPr>
          <p:cNvPr id="6" name="Google Shape;101;p25" descr="EIV LOGO_17.001.png">
            <a:extLst>
              <a:ext uri="{FF2B5EF4-FFF2-40B4-BE49-F238E27FC236}">
                <a16:creationId xmlns:a16="http://schemas.microsoft.com/office/drawing/2014/main" id="{1F194C3C-8EE6-0E45-A7BC-722F105D64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A6C9663-7BD5-074A-BE76-E06D10943157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22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E5DB7-73F3-FD41-B42B-C8BD4E576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16" y="2569374"/>
            <a:ext cx="4818895" cy="3116774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F7F33C-B7A0-CFB5-176F-0C5F93BFF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58" y="2240710"/>
            <a:ext cx="1320813" cy="475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0F0C7-5CE5-98EC-B376-FDCBF8EA5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743" y="1967110"/>
            <a:ext cx="1703213" cy="1135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31A730-F1C5-FC21-709F-3ED40CCE4F51}"/>
              </a:ext>
            </a:extLst>
          </p:cNvPr>
          <p:cNvSpPr txBox="1"/>
          <p:nvPr/>
        </p:nvSpPr>
        <p:spPr>
          <a:xfrm>
            <a:off x="0" y="6618833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company websites</a:t>
            </a:r>
          </a:p>
        </p:txBody>
      </p:sp>
    </p:spTree>
    <p:extLst>
      <p:ext uri="{BB962C8B-B14F-4D97-AF65-F5344CB8AC3E}">
        <p14:creationId xmlns:p14="http://schemas.microsoft.com/office/powerpoint/2010/main" val="3129864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DA332D-E48D-2E48-AB5C-32DAB641F076}"/>
              </a:ext>
            </a:extLst>
          </p:cNvPr>
          <p:cNvSpPr/>
          <p:nvPr/>
        </p:nvSpPr>
        <p:spPr>
          <a:xfrm>
            <a:off x="-333" y="2746088"/>
            <a:ext cx="12192000" cy="1581933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F06FA-5919-1F46-9327-343218A519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43333"/>
          <a:stretch/>
        </p:blipFill>
        <p:spPr>
          <a:xfrm>
            <a:off x="300320" y="2312322"/>
            <a:ext cx="5383138" cy="2233355"/>
          </a:xfrm>
          <a:prstGeom prst="rect">
            <a:avLst/>
          </a:prstGeom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39CDFA9-5D60-E54E-D16A-A0A5838FE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" t="3915" r="1257" b="1634"/>
          <a:stretch/>
        </p:blipFill>
        <p:spPr>
          <a:xfrm>
            <a:off x="5784415" y="2359213"/>
            <a:ext cx="5729556" cy="2314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C00B0-9BAF-6939-01F4-0562E31ED8D5}"/>
              </a:ext>
            </a:extLst>
          </p:cNvPr>
          <p:cNvSpPr txBox="1"/>
          <p:nvPr/>
        </p:nvSpPr>
        <p:spPr>
          <a:xfrm>
            <a:off x="1881477" y="4802628"/>
            <a:ext cx="7998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europe’s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iBuyers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trail US players in launching BBYS services; local commission structures and regulations make this harder, but not impossible</a:t>
            </a:r>
          </a:p>
          <a:p>
            <a:pPr algn="ctr"/>
            <a:endParaRPr lang="en-US" sz="6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expanding the number of potential sales by partnering with agents, without putting more capital at risk, provides additional avenues for growth</a:t>
            </a:r>
          </a:p>
          <a:p>
            <a:pPr algn="ctr"/>
            <a:endParaRPr lang="en-US" sz="6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ctr"/>
            <a:r>
              <a:rPr lang="en-US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Casavo’s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recent acquisition of French TEB </a:t>
            </a:r>
            <a:r>
              <a:rPr lang="en-US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Proprioo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confirms this trend</a:t>
            </a:r>
          </a:p>
          <a:p>
            <a:pPr algn="ctr"/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DB69B1-DE68-FA44-B872-A6231209FD28}"/>
              </a:ext>
            </a:extLst>
          </p:cNvPr>
          <p:cNvSpPr txBox="1">
            <a:spLocks/>
          </p:cNvSpPr>
          <p:nvPr/>
        </p:nvSpPr>
        <p:spPr>
          <a:xfrm>
            <a:off x="300320" y="110091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europe’s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iBuyers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partnering with agents to access </a:t>
            </a: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capital-efficient commission streams. </a:t>
            </a:r>
          </a:p>
        </p:txBody>
      </p:sp>
      <p:pic>
        <p:nvPicPr>
          <p:cNvPr id="9" name="Google Shape;101;p25" descr="EIV LOGO_17.001.png">
            <a:extLst>
              <a:ext uri="{FF2B5EF4-FFF2-40B4-BE49-F238E27FC236}">
                <a16:creationId xmlns:a16="http://schemas.microsoft.com/office/drawing/2014/main" id="{4036FEF4-228A-6249-9A8E-5084FB3A65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05E117B-77AA-8C4F-A0D8-FF32DD75A2CB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23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50329-F089-FB20-4FC4-B4225CF83CBA}"/>
              </a:ext>
            </a:extLst>
          </p:cNvPr>
          <p:cNvSpPr txBox="1"/>
          <p:nvPr/>
        </p:nvSpPr>
        <p:spPr>
          <a:xfrm>
            <a:off x="-7422" y="6644629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company websites</a:t>
            </a:r>
          </a:p>
        </p:txBody>
      </p:sp>
    </p:spTree>
    <p:extLst>
      <p:ext uri="{BB962C8B-B14F-4D97-AF65-F5344CB8AC3E}">
        <p14:creationId xmlns:p14="http://schemas.microsoft.com/office/powerpoint/2010/main" val="327361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24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29E7EE-29AE-D049-BF88-FF7DA9A46B78}"/>
              </a:ext>
            </a:extLst>
          </p:cNvPr>
          <p:cNvSpPr txBox="1">
            <a:spLocks/>
          </p:cNvSpPr>
          <p:nvPr/>
        </p:nvSpPr>
        <p:spPr>
          <a:xfrm>
            <a:off x="863138" y="280959"/>
            <a:ext cx="1022040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193B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oogle Shape;296;p20">
            <a:extLst>
              <a:ext uri="{FF2B5EF4-FFF2-40B4-BE49-F238E27FC236}">
                <a16:creationId xmlns:a16="http://schemas.microsoft.com/office/drawing/2014/main" id="{6551CBDD-557E-4763-4B5F-1C8BC0F9C2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98" y="2145944"/>
            <a:ext cx="607435" cy="498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0;p20">
            <a:extLst>
              <a:ext uri="{FF2B5EF4-FFF2-40B4-BE49-F238E27FC236}">
                <a16:creationId xmlns:a16="http://schemas.microsoft.com/office/drawing/2014/main" id="{8C92ABBD-876F-4EAD-F798-E41A4C0261F4}"/>
              </a:ext>
            </a:extLst>
          </p:cNvPr>
          <p:cNvSpPr txBox="1"/>
          <p:nvPr/>
        </p:nvSpPr>
        <p:spPr>
          <a:xfrm>
            <a:off x="417055" y="2735947"/>
            <a:ext cx="2863345" cy="2685091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initially an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iBuyer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, Loft is now a real estate marketplace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brokers currently list 13k properties for free in return for Loft commission share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demand generated by Loft’s brand, SEO and digital marketing plus buy side brokers 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backers include a16z and valued at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$2.9B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6/2021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89533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pic>
        <p:nvPicPr>
          <p:cNvPr id="11" name="Google Shape;303;p20">
            <a:extLst>
              <a:ext uri="{FF2B5EF4-FFF2-40B4-BE49-F238E27FC236}">
                <a16:creationId xmlns:a16="http://schemas.microsoft.com/office/drawing/2014/main" id="{388B6438-30E8-9473-CD79-C88E730985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9002" y="2266516"/>
            <a:ext cx="2233901" cy="50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4;p20">
            <a:extLst>
              <a:ext uri="{FF2B5EF4-FFF2-40B4-BE49-F238E27FC236}">
                <a16:creationId xmlns:a16="http://schemas.microsoft.com/office/drawing/2014/main" id="{9C111D97-9788-0D00-DFC2-E0B20A7B34D4}"/>
              </a:ext>
            </a:extLst>
          </p:cNvPr>
          <p:cNvSpPr txBox="1"/>
          <p:nvPr/>
        </p:nvSpPr>
        <p:spPr>
          <a:xfrm>
            <a:off x="3392980" y="2735947"/>
            <a:ext cx="2703020" cy="2685091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started as a managed rentals platform, developed collaborative model with agents, giving them commission share in return for inventory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runs C2C property sales via direct listings from owners and collaborative model with independent agents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valued at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$5.1B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in 8/2021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89533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5" name="Google Shape;304;p20">
            <a:extLst>
              <a:ext uri="{FF2B5EF4-FFF2-40B4-BE49-F238E27FC236}">
                <a16:creationId xmlns:a16="http://schemas.microsoft.com/office/drawing/2014/main" id="{E5887BCE-567A-0E74-3CB1-F477AEE51AFC}"/>
              </a:ext>
            </a:extLst>
          </p:cNvPr>
          <p:cNvSpPr txBox="1"/>
          <p:nvPr/>
        </p:nvSpPr>
        <p:spPr>
          <a:xfrm>
            <a:off x="9039888" y="2735947"/>
            <a:ext cx="2819069" cy="2685091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started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as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an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auction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platform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to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sell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reposessed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bank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properties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,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with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demand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gen via digital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marketing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and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agents</a:t>
            </a:r>
            <a:endParaRPr lang="de-CH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has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launched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a C2C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business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sources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properties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for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sale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from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sell-side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agents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, in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house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telesales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and own digital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channels</a:t>
            </a:r>
            <a:endParaRPr lang="de-CH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raised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$7M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to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date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89533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15F59-D1B4-A168-E1B8-EF3B6EEE7D71}"/>
              </a:ext>
            </a:extLst>
          </p:cNvPr>
          <p:cNvSpPr txBox="1"/>
          <p:nvPr/>
        </p:nvSpPr>
        <p:spPr>
          <a:xfrm>
            <a:off x="1892203" y="5683908"/>
            <a:ext cx="81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it is in emerging markets, with less-developed real estate agency groups, that we see the most advanced transactional real estate marketplaces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FBA55E-EAE6-1A42-9D16-C4F398C45121}"/>
              </a:ext>
            </a:extLst>
          </p:cNvPr>
          <p:cNvSpPr txBox="1">
            <a:spLocks/>
          </p:cNvSpPr>
          <p:nvPr/>
        </p:nvSpPr>
        <p:spPr>
          <a:xfrm>
            <a:off x="918787" y="874944"/>
            <a:ext cx="1037841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now seeing the emergence of fully transactional online marketplaces.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EB510A-CF54-3083-660D-28C792BC7C6E}"/>
              </a:ext>
            </a:extLst>
          </p:cNvPr>
          <p:cNvSpPr txBox="1"/>
          <p:nvPr/>
        </p:nvSpPr>
        <p:spPr>
          <a:xfrm>
            <a:off x="0" y="6631600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company websites</a:t>
            </a:r>
          </a:p>
        </p:txBody>
      </p:sp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572FAA51-1EA3-6BA0-CA41-55A7C1563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712" r="94604">
                        <a14:foregroundMark x1="37410" y1="50000" x2="37410" y2="50000"/>
                        <a14:foregroundMark x1="52518" y1="56364" x2="52518" y2="56364"/>
                        <a14:foregroundMark x1="60432" y1="58182" x2="60432" y2="58182"/>
                        <a14:foregroundMark x1="80935" y1="51818" x2="80935" y2="51818"/>
                        <a14:foregroundMark x1="94604" y1="37273" x2="94604" y2="37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8040" y="2205056"/>
            <a:ext cx="1445732" cy="572052"/>
          </a:xfrm>
          <a:prstGeom prst="rect">
            <a:avLst/>
          </a:prstGeom>
        </p:spPr>
      </p:pic>
      <p:sp>
        <p:nvSpPr>
          <p:cNvPr id="6" name="Google Shape;304;p20">
            <a:extLst>
              <a:ext uri="{FF2B5EF4-FFF2-40B4-BE49-F238E27FC236}">
                <a16:creationId xmlns:a16="http://schemas.microsoft.com/office/drawing/2014/main" id="{6B8A1309-A0DF-4536-201A-3DB574D4BFC0}"/>
              </a:ext>
            </a:extLst>
          </p:cNvPr>
          <p:cNvSpPr txBox="1"/>
          <p:nvPr/>
        </p:nvSpPr>
        <p:spPr>
          <a:xfrm>
            <a:off x="6224288" y="2737108"/>
            <a:ext cx="2703020" cy="2685091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started as a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mortgage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platform</a:t>
            </a:r>
            <a:endParaRPr lang="de-CH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has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expanded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to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become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a digital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platform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for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home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sales</a:t>
            </a:r>
            <a:endParaRPr lang="de-CH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partners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with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agents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who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bring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inventory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Huspy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gets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a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commission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share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, and a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shot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at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selling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more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mortgages</a:t>
            </a:r>
            <a:endParaRPr lang="de-CH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285750" indent="-285750">
              <a:lnSpc>
                <a:spcPct val="115000"/>
              </a:lnSpc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de-CH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Raised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 </a:t>
            </a:r>
            <a:r>
              <a:rPr lang="de-CH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$32M </a:t>
            </a:r>
            <a:r>
              <a:rPr lang="de-CH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Series A June 2022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  <a:p>
            <a:pPr marL="89533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pic>
        <p:nvPicPr>
          <p:cNvPr id="5122" name="Picture 2" descr="Hakkımızda">
            <a:extLst>
              <a:ext uri="{FF2B5EF4-FFF2-40B4-BE49-F238E27FC236}">
                <a16:creationId xmlns:a16="http://schemas.microsoft.com/office/drawing/2014/main" id="{ED65E398-40C4-CD75-D859-40EF490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493" y="2338302"/>
            <a:ext cx="1333045" cy="3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9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B4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2619022" y="2409497"/>
            <a:ext cx="9068246" cy="2660698"/>
          </a:xfrm>
          <a:prstGeom prst="rect">
            <a:avLst/>
          </a:prstGeom>
          <a:solidFill>
            <a:srgbClr val="193B4F"/>
          </a:solidFill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3200" dirty="0">
                <a:solidFill>
                  <a:srgbClr val="F9F9F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options for portals.</a:t>
            </a:r>
            <a:endParaRPr sz="3200" dirty="0">
              <a:solidFill>
                <a:srgbClr val="F9F9F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4557633" y="4862489"/>
            <a:ext cx="40068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endParaRPr sz="4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39" name="Google Shape;139;p29"/>
          <p:cNvSpPr/>
          <p:nvPr/>
        </p:nvSpPr>
        <p:spPr>
          <a:xfrm>
            <a:off x="2021935" y="3546670"/>
            <a:ext cx="447833" cy="44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2000" b="1" dirty="0">
                <a:solidFill>
                  <a:srgbClr val="193B4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ource Sans Pro SemiBold"/>
              </a:rPr>
              <a:t>3</a:t>
            </a:r>
            <a:endParaRPr sz="1100" b="1" dirty="0">
              <a:solidFill>
                <a:srgbClr val="193B4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6E4B1AC-3FF3-BA43-B0CC-16E0B396F1E3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25</a:t>
            </a:fld>
            <a:endParaRPr lang="en-US" sz="1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36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A87DB66-46E1-9A58-5F4A-371B93754BCF}"/>
              </a:ext>
            </a:extLst>
          </p:cNvPr>
          <p:cNvSpPr/>
          <p:nvPr/>
        </p:nvSpPr>
        <p:spPr>
          <a:xfrm>
            <a:off x="6248056" y="2956109"/>
            <a:ext cx="3564353" cy="3901891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0BA35-2708-A56C-9CD5-79DD78693E91}"/>
              </a:ext>
            </a:extLst>
          </p:cNvPr>
          <p:cNvSpPr/>
          <p:nvPr/>
        </p:nvSpPr>
        <p:spPr>
          <a:xfrm>
            <a:off x="2410121" y="2956110"/>
            <a:ext cx="3564353" cy="3901890"/>
          </a:xfrm>
          <a:prstGeom prst="rect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CE802-7A4F-DB4D-82CB-162011D7C545}"/>
              </a:ext>
            </a:extLst>
          </p:cNvPr>
          <p:cNvSpPr txBox="1"/>
          <p:nvPr/>
        </p:nvSpPr>
        <p:spPr>
          <a:xfrm>
            <a:off x="3838580" y="4417250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13313-D98F-C545-B4A7-FF265C9FE599}"/>
              </a:ext>
            </a:extLst>
          </p:cNvPr>
          <p:cNvSpPr txBox="1"/>
          <p:nvPr/>
        </p:nvSpPr>
        <p:spPr>
          <a:xfrm>
            <a:off x="6104260" y="4254690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717342" y="540206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A31D3299-4684-BE43-B081-03AC68A7EBEB}"/>
              </a:ext>
            </a:extLst>
          </p:cNvPr>
          <p:cNvSpPr txBox="1">
            <a:spLocks/>
          </p:cNvSpPr>
          <p:nvPr/>
        </p:nvSpPr>
        <p:spPr>
          <a:xfrm>
            <a:off x="130625" y="1044627"/>
            <a:ext cx="11802696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current market offers classifieds businesses the most extreme set of opportunities + threats we have seen so far.  </a:t>
            </a: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26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CAC8A8-56A0-99B9-E9A6-BA65501937A1}"/>
              </a:ext>
            </a:extLst>
          </p:cNvPr>
          <p:cNvSpPr txBox="1"/>
          <p:nvPr/>
        </p:nvSpPr>
        <p:spPr>
          <a:xfrm>
            <a:off x="0" y="6644412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726C9-1AAC-8C3A-29C1-4DCDB13F276B}"/>
              </a:ext>
            </a:extLst>
          </p:cNvPr>
          <p:cNvSpPr txBox="1"/>
          <p:nvPr/>
        </p:nvSpPr>
        <p:spPr>
          <a:xfrm>
            <a:off x="3637220" y="2561910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DAD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threats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7BED4-4C8D-F7B8-8D6D-AE7A1BE0D874}"/>
              </a:ext>
            </a:extLst>
          </p:cNvPr>
          <p:cNvSpPr txBox="1"/>
          <p:nvPr/>
        </p:nvSpPr>
        <p:spPr>
          <a:xfrm>
            <a:off x="1265448" y="2901566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MAJOR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0D7BB-11EF-E550-89C9-DC35530F1B45}"/>
              </a:ext>
            </a:extLst>
          </p:cNvPr>
          <p:cNvSpPr txBox="1"/>
          <p:nvPr/>
        </p:nvSpPr>
        <p:spPr>
          <a:xfrm>
            <a:off x="1331029" y="5859265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MINOR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0A1406DA-82CD-39E5-5666-3DB5DA28F690}"/>
              </a:ext>
            </a:extLst>
          </p:cNvPr>
          <p:cNvSpPr/>
          <p:nvPr/>
        </p:nvSpPr>
        <p:spPr>
          <a:xfrm>
            <a:off x="2108497" y="2957564"/>
            <a:ext cx="207450" cy="3885405"/>
          </a:xfrm>
          <a:prstGeom prst="upArrow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BDAC9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9732E7-485C-B187-9A9B-AB48558D7F95}"/>
              </a:ext>
            </a:extLst>
          </p:cNvPr>
          <p:cNvSpPr txBox="1"/>
          <p:nvPr/>
        </p:nvSpPr>
        <p:spPr>
          <a:xfrm>
            <a:off x="2382079" y="3055455"/>
            <a:ext cx="351248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falling transaction volumes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long tail agents disappear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TEBs consolidate market share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younger buyers expect e-commerce experience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developers going direct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co-Living / LaaS lowers #transactions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buy-to-let marketplaces take transaction volume away from classifieds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83AF2E-1ADD-C288-B81D-1377914B6CFB}"/>
              </a:ext>
            </a:extLst>
          </p:cNvPr>
          <p:cNvSpPr txBox="1"/>
          <p:nvPr/>
        </p:nvSpPr>
        <p:spPr>
          <a:xfrm>
            <a:off x="6248056" y="3081903"/>
            <a:ext cx="3564353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build/buy in house TEB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 BBYS products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vendor leads on a revenue      share basis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migrate pricing from subscriptions to   PPL / PPS</a:t>
            </a:r>
          </a:p>
          <a:p>
            <a:pPr algn="ctr">
              <a:spcAft>
                <a:spcPts val="900"/>
              </a:spcAf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open transactional infrastructure for selective agency partners</a:t>
            </a:r>
          </a:p>
          <a:p>
            <a:pPr algn="ctr">
              <a:spcAft>
                <a:spcPts val="900"/>
              </a:spcAft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2CE8D1-9159-D167-C082-987765FB1ABB}"/>
              </a:ext>
            </a:extLst>
          </p:cNvPr>
          <p:cNvSpPr txBox="1"/>
          <p:nvPr/>
        </p:nvSpPr>
        <p:spPr>
          <a:xfrm>
            <a:off x="7170060" y="2561910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BD1C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839670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01411-3CBC-4B31-DA54-438A01A6104C}"/>
              </a:ext>
            </a:extLst>
          </p:cNvPr>
          <p:cNvSpPr txBox="1"/>
          <p:nvPr/>
        </p:nvSpPr>
        <p:spPr>
          <a:xfrm>
            <a:off x="6540348" y="3280453"/>
            <a:ext cx="5651652" cy="3019864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558BB8F-C981-BC58-1D22-663382EBA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57" y="2724077"/>
            <a:ext cx="45847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CE802-7A4F-DB4D-82CB-162011D7C545}"/>
              </a:ext>
            </a:extLst>
          </p:cNvPr>
          <p:cNvSpPr txBox="1"/>
          <p:nvPr/>
        </p:nvSpPr>
        <p:spPr>
          <a:xfrm>
            <a:off x="3527080" y="470865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13313-D98F-C545-B4A7-FF265C9FE599}"/>
              </a:ext>
            </a:extLst>
          </p:cNvPr>
          <p:cNvSpPr txBox="1"/>
          <p:nvPr/>
        </p:nvSpPr>
        <p:spPr>
          <a:xfrm>
            <a:off x="5792760" y="454609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405842" y="569346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2" name="Text Placeholder 6">
            <a:extLst>
              <a:ext uri="{FF2B5EF4-FFF2-40B4-BE49-F238E27FC236}">
                <a16:creationId xmlns:a16="http://schemas.microsoft.com/office/drawing/2014/main" id="{9D56D595-98DE-ED4B-A829-00B7FA78D671}"/>
              </a:ext>
            </a:extLst>
          </p:cNvPr>
          <p:cNvSpPr txBox="1">
            <a:spLocks/>
          </p:cNvSpPr>
          <p:nvPr/>
        </p:nvSpPr>
        <p:spPr>
          <a:xfrm>
            <a:off x="6655712" y="3391995"/>
            <a:ext cx="3892569" cy="3239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2159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542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28713" indent="-23177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46200" indent="-1778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classifieds advertising model is able to generate EBITDA margins in excess of 75%; it is able to monetize 75% or more of all home sales (if these are listed on its portal)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the flip side, monetization in </a:t>
            </a:r>
            <a:r>
              <a:rPr lang="en-US" sz="15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tems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% of brokerage commission captured (about 8% in the case of Rightmove) or % of value of object sold is arguably still low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TEB and possibly </a:t>
            </a:r>
            <a:r>
              <a:rPr lang="en-US" sz="15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iBuyer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at a certain scale are likely to be delivering materially more EBITDA per sale</a:t>
            </a:r>
          </a:p>
          <a:p>
            <a:pPr algn="ctr">
              <a:spcAft>
                <a:spcPts val="1200"/>
              </a:spcAft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A31D3299-4684-BE43-B081-03AC68A7EBEB}"/>
              </a:ext>
            </a:extLst>
          </p:cNvPr>
          <p:cNvSpPr txBox="1">
            <a:spLocks/>
          </p:cNvSpPr>
          <p:nvPr/>
        </p:nvSpPr>
        <p:spPr>
          <a:xfrm>
            <a:off x="815452" y="821386"/>
            <a:ext cx="10438701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terms of profitability, a dominant classifieds portal is hard to beat. </a:t>
            </a: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27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A0AB4-3693-FE72-9DCB-E7F7570D9A0C}"/>
              </a:ext>
            </a:extLst>
          </p:cNvPr>
          <p:cNvSpPr txBox="1"/>
          <p:nvPr/>
        </p:nvSpPr>
        <p:spPr>
          <a:xfrm>
            <a:off x="2982530" y="2088649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classifieds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1CCF8-CA4F-1AD1-7771-2AB6272667FE}"/>
              </a:ext>
            </a:extLst>
          </p:cNvPr>
          <p:cNvSpPr txBox="1"/>
          <p:nvPr/>
        </p:nvSpPr>
        <p:spPr>
          <a:xfrm>
            <a:off x="4482254" y="208864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TEB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A8E48-2178-DD9A-F0F4-9EA8B88C83B4}"/>
              </a:ext>
            </a:extLst>
          </p:cNvPr>
          <p:cNvSpPr txBox="1"/>
          <p:nvPr/>
        </p:nvSpPr>
        <p:spPr>
          <a:xfrm>
            <a:off x="5478909" y="208249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iBuyer</a:t>
            </a:r>
            <a:endParaRPr lang="en-US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9" name="Picture 6" descr="Advertising your house on Rightmove - Yopa Homeowners Hub">
            <a:extLst>
              <a:ext uri="{FF2B5EF4-FFF2-40B4-BE49-F238E27FC236}">
                <a16:creationId xmlns:a16="http://schemas.microsoft.com/office/drawing/2014/main" id="{74D4F0AF-B3D9-EF2F-F249-D3DCB184D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32550"/>
          <a:stretch/>
        </p:blipFill>
        <p:spPr bwMode="auto">
          <a:xfrm>
            <a:off x="3217910" y="2536796"/>
            <a:ext cx="997633" cy="2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EC0E2-9240-8145-3CBE-124A17C39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467" y="2191885"/>
            <a:ext cx="1236371" cy="824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182B5-92E6-67E8-A3CA-E5690D64C7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422" b="20003"/>
          <a:stretch/>
        </p:blipFill>
        <p:spPr>
          <a:xfrm>
            <a:off x="4337065" y="2476801"/>
            <a:ext cx="907849" cy="340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50F47C-E93A-4BD0-0C47-F4A89CC337E6}"/>
              </a:ext>
            </a:extLst>
          </p:cNvPr>
          <p:cNvSpPr txBox="1"/>
          <p:nvPr/>
        </p:nvSpPr>
        <p:spPr>
          <a:xfrm>
            <a:off x="5115" y="6632765"/>
            <a:ext cx="1094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Company Accounts, EIV Analysis   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note: data refers to Jan-Dec 2021 GBP concerted to USD at 1.15;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rightmove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S&amp;M, G&amp;A splits are estimates;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Opendoor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# transactions refers to purchases only in 2021</a:t>
            </a:r>
          </a:p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9DEC98-A4DC-F50B-B48D-3E35C9D351A1}"/>
              </a:ext>
            </a:extLst>
          </p:cNvPr>
          <p:cNvSpPr txBox="1"/>
          <p:nvPr/>
        </p:nvSpPr>
        <p:spPr>
          <a:xfrm>
            <a:off x="877146" y="3280452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(in USD)</a:t>
            </a:r>
          </a:p>
        </p:txBody>
      </p:sp>
    </p:spTree>
    <p:extLst>
      <p:ext uri="{BB962C8B-B14F-4D97-AF65-F5344CB8AC3E}">
        <p14:creationId xmlns:p14="http://schemas.microsoft.com/office/powerpoint/2010/main" val="23325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FC207-285A-BD43-B703-AD3DC72CE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51" y="910947"/>
            <a:ext cx="9929697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193B4F"/>
                </a:solidFill>
                <a:latin typeface="Open Sans" panose="020B0606030504020204" pitchFamily="34" charset="0"/>
              </a:rPr>
              <a:t>but not every market will produce a REA, </a:t>
            </a:r>
            <a:r>
              <a:rPr lang="en-US" sz="3200" dirty="0" err="1">
                <a:solidFill>
                  <a:srgbClr val="193B4F"/>
                </a:solidFill>
                <a:latin typeface="Open Sans" panose="020B0606030504020204" pitchFamily="34" charset="0"/>
              </a:rPr>
              <a:t>rightmove</a:t>
            </a:r>
            <a:r>
              <a:rPr lang="en-US" sz="3200" dirty="0">
                <a:solidFill>
                  <a:srgbClr val="193B4F"/>
                </a:solidFill>
                <a:latin typeface="Open Sans" panose="020B0606030504020204" pitchFamily="34" charset="0"/>
              </a:rPr>
              <a:t>, or Zillow.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EDAA2-1179-E742-A879-B2A70F80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698" y="6435006"/>
            <a:ext cx="2743200" cy="365125"/>
          </a:xfrm>
        </p:spPr>
        <p:txBody>
          <a:bodyPr/>
          <a:lstStyle/>
          <a:p>
            <a:fld id="{0DCD94FD-AB66-9144-A550-D8133DBB9837}" type="slidenum">
              <a:rPr lang="en-US" b="1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28</a:t>
            </a:fld>
            <a:endParaRPr lang="en-US" b="1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oogle Shape;101;p25" descr="EIV LOGO_17.001.png">
            <a:extLst>
              <a:ext uri="{FF2B5EF4-FFF2-40B4-BE49-F238E27FC236}">
                <a16:creationId xmlns:a16="http://schemas.microsoft.com/office/drawing/2014/main" id="{17E760F9-52EC-7847-BD3F-7EF4FFAD3F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21076-CCA7-3749-B59C-A868EF552F97}"/>
              </a:ext>
            </a:extLst>
          </p:cNvPr>
          <p:cNvSpPr/>
          <p:nvPr/>
        </p:nvSpPr>
        <p:spPr>
          <a:xfrm>
            <a:off x="3116649" y="2472465"/>
            <a:ext cx="3004307" cy="1502337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EC7E02-BEB6-634B-BB0E-352B84D2D4F0}"/>
              </a:ext>
            </a:extLst>
          </p:cNvPr>
          <p:cNvSpPr/>
          <p:nvPr/>
        </p:nvSpPr>
        <p:spPr>
          <a:xfrm>
            <a:off x="3116649" y="4012902"/>
            <a:ext cx="3004307" cy="1502337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DC4095-D867-4B43-AB78-EA544895412E}"/>
              </a:ext>
            </a:extLst>
          </p:cNvPr>
          <p:cNvSpPr/>
          <p:nvPr/>
        </p:nvSpPr>
        <p:spPr>
          <a:xfrm>
            <a:off x="6155502" y="4012902"/>
            <a:ext cx="3004307" cy="1502337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13B08E-677D-8B4E-A971-BE6B68608D5A}"/>
              </a:ext>
            </a:extLst>
          </p:cNvPr>
          <p:cNvSpPr/>
          <p:nvPr/>
        </p:nvSpPr>
        <p:spPr>
          <a:xfrm>
            <a:off x="6155502" y="2472465"/>
            <a:ext cx="3004307" cy="1502337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771E5-30B9-9D4A-99D7-283063EFD378}"/>
              </a:ext>
            </a:extLst>
          </p:cNvPr>
          <p:cNvSpPr txBox="1"/>
          <p:nvPr/>
        </p:nvSpPr>
        <p:spPr>
          <a:xfrm>
            <a:off x="5291713" y="5921473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internet population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48D1E-2DDA-B04F-9047-5074FC562736}"/>
              </a:ext>
            </a:extLst>
          </p:cNvPr>
          <p:cNvSpPr txBox="1"/>
          <p:nvPr/>
        </p:nvSpPr>
        <p:spPr>
          <a:xfrm>
            <a:off x="1477171" y="2965760"/>
            <a:ext cx="126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one vertical dominates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008DED-1EA5-F740-9FFB-5B9CC77331A5}"/>
              </a:ext>
            </a:extLst>
          </p:cNvPr>
          <p:cNvSpPr txBox="1"/>
          <p:nvPr/>
        </p:nvSpPr>
        <p:spPr>
          <a:xfrm>
            <a:off x="2586743" y="2403253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HIGH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C947BC-F5B5-2E43-AE7E-43D1BC33ED22}"/>
              </a:ext>
            </a:extLst>
          </p:cNvPr>
          <p:cNvSpPr txBox="1"/>
          <p:nvPr/>
        </p:nvSpPr>
        <p:spPr>
          <a:xfrm>
            <a:off x="2586742" y="5307364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HIGH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B27C4-741A-DB45-A4D8-76262B0EE778}"/>
              </a:ext>
            </a:extLst>
          </p:cNvPr>
          <p:cNvSpPr txBox="1"/>
          <p:nvPr/>
        </p:nvSpPr>
        <p:spPr>
          <a:xfrm>
            <a:off x="8614192" y="5566038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LARGE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AD62CC-C269-6D48-B295-DA33939596C7}"/>
              </a:ext>
            </a:extLst>
          </p:cNvPr>
          <p:cNvCxnSpPr>
            <a:cxnSpLocks/>
          </p:cNvCxnSpPr>
          <p:nvPr/>
        </p:nvCxnSpPr>
        <p:spPr>
          <a:xfrm>
            <a:off x="3745082" y="5704537"/>
            <a:ext cx="2027894" cy="0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C35109-1179-5D43-8317-C1F7590B5A3B}"/>
              </a:ext>
            </a:extLst>
          </p:cNvPr>
          <p:cNvCxnSpPr>
            <a:cxnSpLocks/>
          </p:cNvCxnSpPr>
          <p:nvPr/>
        </p:nvCxnSpPr>
        <p:spPr>
          <a:xfrm flipV="1">
            <a:off x="2872172" y="2706121"/>
            <a:ext cx="0" cy="1077062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4102C-F9B9-674C-924C-E89E471DBB88}"/>
              </a:ext>
            </a:extLst>
          </p:cNvPr>
          <p:cNvCxnSpPr>
            <a:cxnSpLocks/>
          </p:cNvCxnSpPr>
          <p:nvPr/>
        </p:nvCxnSpPr>
        <p:spPr>
          <a:xfrm flipV="1">
            <a:off x="2872172" y="4186113"/>
            <a:ext cx="0" cy="1070049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149B112-25A7-5E47-B97F-635475C180C6}"/>
              </a:ext>
            </a:extLst>
          </p:cNvPr>
          <p:cNvSpPr txBox="1"/>
          <p:nvPr/>
        </p:nvSpPr>
        <p:spPr>
          <a:xfrm>
            <a:off x="3091844" y="3596924"/>
            <a:ext cx="11336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SWITZERLAND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90F2FB-A18B-0441-8270-C704B82B3616}"/>
              </a:ext>
            </a:extLst>
          </p:cNvPr>
          <p:cNvSpPr txBox="1"/>
          <p:nvPr/>
        </p:nvSpPr>
        <p:spPr>
          <a:xfrm>
            <a:off x="2607583" y="3859173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65FC3-3D15-4044-87C0-771C08CBB30D}"/>
              </a:ext>
            </a:extLst>
          </p:cNvPr>
          <p:cNvSpPr txBox="1"/>
          <p:nvPr/>
        </p:nvSpPr>
        <p:spPr>
          <a:xfrm rot="16200000">
            <a:off x="437016" y="3848503"/>
            <a:ext cx="1639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market structure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EAFE8-99F4-B747-AC5F-1F0FFF6E0B37}"/>
              </a:ext>
            </a:extLst>
          </p:cNvPr>
          <p:cNvSpPr txBox="1"/>
          <p:nvPr/>
        </p:nvSpPr>
        <p:spPr>
          <a:xfrm>
            <a:off x="1477171" y="3743969"/>
            <a:ext cx="1129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 dominant players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A8D01-795C-F44C-BC54-18277CCD066D}"/>
              </a:ext>
            </a:extLst>
          </p:cNvPr>
          <p:cNvSpPr txBox="1"/>
          <p:nvPr/>
        </p:nvSpPr>
        <p:spPr>
          <a:xfrm>
            <a:off x="1477171" y="4484651"/>
            <a:ext cx="128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one horizontal dominates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A0E16A-6406-CC45-A05D-93BF12217DA1}"/>
              </a:ext>
            </a:extLst>
          </p:cNvPr>
          <p:cNvSpPr txBox="1"/>
          <p:nvPr/>
        </p:nvSpPr>
        <p:spPr>
          <a:xfrm>
            <a:off x="3023638" y="5566038"/>
            <a:ext cx="66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SMALL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283E45-AFA6-0B48-9B0F-DA01AE0EA760}"/>
              </a:ext>
            </a:extLst>
          </p:cNvPr>
          <p:cNvSpPr txBox="1"/>
          <p:nvPr/>
        </p:nvSpPr>
        <p:spPr>
          <a:xfrm>
            <a:off x="5901274" y="5566038"/>
            <a:ext cx="460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9CF3A7-7148-1643-94BA-070C063532AA}"/>
              </a:ext>
            </a:extLst>
          </p:cNvPr>
          <p:cNvCxnSpPr>
            <a:cxnSpLocks/>
          </p:cNvCxnSpPr>
          <p:nvPr/>
        </p:nvCxnSpPr>
        <p:spPr>
          <a:xfrm>
            <a:off x="6451496" y="5704537"/>
            <a:ext cx="2027894" cy="0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EF33D5E-F130-2D4C-A6E1-A1DF00620DFB}"/>
              </a:ext>
            </a:extLst>
          </p:cNvPr>
          <p:cNvSpPr/>
          <p:nvPr/>
        </p:nvSpPr>
        <p:spPr>
          <a:xfrm>
            <a:off x="9159291" y="2403253"/>
            <a:ext cx="1178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VERTICAL LEADERS</a:t>
            </a:r>
            <a:endParaRPr lang="en-GB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C62E9B-12DA-F147-9CE2-C1399486262C}"/>
              </a:ext>
            </a:extLst>
          </p:cNvPr>
          <p:cNvSpPr/>
          <p:nvPr/>
        </p:nvSpPr>
        <p:spPr>
          <a:xfrm>
            <a:off x="9159291" y="3736062"/>
            <a:ext cx="1490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COMPETITIVE MIDDLE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F66F66-36E1-B445-B9C9-9EAB8C31326D}"/>
              </a:ext>
            </a:extLst>
          </p:cNvPr>
          <p:cNvSpPr/>
          <p:nvPr/>
        </p:nvSpPr>
        <p:spPr>
          <a:xfrm>
            <a:off x="9159290" y="5068871"/>
            <a:ext cx="1371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HORIZONTAL LEADERS</a:t>
            </a:r>
            <a:endParaRPr lang="en-GB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E1206D-CE72-E149-AD1C-A58C44DE76BB}"/>
              </a:ext>
            </a:extLst>
          </p:cNvPr>
          <p:cNvSpPr txBox="1"/>
          <p:nvPr/>
        </p:nvSpPr>
        <p:spPr>
          <a:xfrm>
            <a:off x="3111990" y="4128512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AUSTRIA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74940D-6178-604C-B963-8609B61A54DD}"/>
              </a:ext>
            </a:extLst>
          </p:cNvPr>
          <p:cNvSpPr txBox="1"/>
          <p:nvPr/>
        </p:nvSpPr>
        <p:spPr>
          <a:xfrm>
            <a:off x="5889710" y="3349406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ITALY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EDDA5A14-FD31-8F4A-A7D6-73FA4DCB87E6}"/>
              </a:ext>
            </a:extLst>
          </p:cNvPr>
          <p:cNvSpPr/>
          <p:nvPr/>
        </p:nvSpPr>
        <p:spPr>
          <a:xfrm>
            <a:off x="4942311" y="3461928"/>
            <a:ext cx="2077620" cy="560582"/>
          </a:xfrm>
          <a:custGeom>
            <a:avLst/>
            <a:gdLst>
              <a:gd name="connsiteX0" fmla="*/ 429926 w 2094719"/>
              <a:gd name="connsiteY0" fmla="*/ 7567 h 604416"/>
              <a:gd name="connsiteX1" fmla="*/ 94879 w 2094719"/>
              <a:gd name="connsiteY1" fmla="*/ 21527 h 604416"/>
              <a:gd name="connsiteX2" fmla="*/ 647 w 2094719"/>
              <a:gd name="connsiteY2" fmla="*/ 230932 h 604416"/>
              <a:gd name="connsiteX3" fmla="*/ 94879 w 2094719"/>
              <a:gd name="connsiteY3" fmla="*/ 503158 h 604416"/>
              <a:gd name="connsiteX4" fmla="*/ 653291 w 2094719"/>
              <a:gd name="connsiteY4" fmla="*/ 503158 h 604416"/>
              <a:gd name="connsiteX5" fmla="*/ 1110491 w 2094719"/>
              <a:gd name="connsiteY5" fmla="*/ 541549 h 604416"/>
              <a:gd name="connsiteX6" fmla="*/ 1749175 w 2094719"/>
              <a:gd name="connsiteY6" fmla="*/ 604370 h 604416"/>
              <a:gd name="connsiteX7" fmla="*/ 2080732 w 2094719"/>
              <a:gd name="connsiteY7" fmla="*/ 531079 h 604416"/>
              <a:gd name="connsiteX8" fmla="*/ 1976030 w 2094719"/>
              <a:gd name="connsiteY8" fmla="*/ 234422 h 604416"/>
              <a:gd name="connsiteX9" fmla="*/ 1466479 w 2094719"/>
              <a:gd name="connsiteY9" fmla="*/ 126230 h 604416"/>
              <a:gd name="connsiteX10" fmla="*/ 806854 w 2094719"/>
              <a:gd name="connsiteY10" fmla="*/ 115759 h 604416"/>
              <a:gd name="connsiteX11" fmla="*/ 552079 w 2094719"/>
              <a:gd name="connsiteY11" fmla="*/ 28508 h 604416"/>
              <a:gd name="connsiteX12" fmla="*/ 429926 w 2094719"/>
              <a:gd name="connsiteY12" fmla="*/ 7567 h 604416"/>
              <a:gd name="connsiteX0" fmla="*/ 429926 w 2094719"/>
              <a:gd name="connsiteY0" fmla="*/ 8363 h 605212"/>
              <a:gd name="connsiteX1" fmla="*/ 94879 w 2094719"/>
              <a:gd name="connsiteY1" fmla="*/ 22323 h 605212"/>
              <a:gd name="connsiteX2" fmla="*/ 647 w 2094719"/>
              <a:gd name="connsiteY2" fmla="*/ 231728 h 605212"/>
              <a:gd name="connsiteX3" fmla="*/ 94879 w 2094719"/>
              <a:gd name="connsiteY3" fmla="*/ 503954 h 605212"/>
              <a:gd name="connsiteX4" fmla="*/ 653291 w 2094719"/>
              <a:gd name="connsiteY4" fmla="*/ 503954 h 605212"/>
              <a:gd name="connsiteX5" fmla="*/ 1110491 w 2094719"/>
              <a:gd name="connsiteY5" fmla="*/ 542345 h 605212"/>
              <a:gd name="connsiteX6" fmla="*/ 1749175 w 2094719"/>
              <a:gd name="connsiteY6" fmla="*/ 605166 h 605212"/>
              <a:gd name="connsiteX7" fmla="*/ 2080732 w 2094719"/>
              <a:gd name="connsiteY7" fmla="*/ 531875 h 605212"/>
              <a:gd name="connsiteX8" fmla="*/ 1976030 w 2094719"/>
              <a:gd name="connsiteY8" fmla="*/ 235218 h 605212"/>
              <a:gd name="connsiteX9" fmla="*/ 1466479 w 2094719"/>
              <a:gd name="connsiteY9" fmla="*/ 127026 h 605212"/>
              <a:gd name="connsiteX10" fmla="*/ 806854 w 2094719"/>
              <a:gd name="connsiteY10" fmla="*/ 116555 h 605212"/>
              <a:gd name="connsiteX11" fmla="*/ 642821 w 2094719"/>
              <a:gd name="connsiteY11" fmla="*/ 43264 h 605212"/>
              <a:gd name="connsiteX12" fmla="*/ 429926 w 2094719"/>
              <a:gd name="connsiteY12" fmla="*/ 8363 h 605212"/>
              <a:gd name="connsiteX0" fmla="*/ 429926 w 2094719"/>
              <a:gd name="connsiteY0" fmla="*/ 8363 h 605212"/>
              <a:gd name="connsiteX1" fmla="*/ 94879 w 2094719"/>
              <a:gd name="connsiteY1" fmla="*/ 22323 h 605212"/>
              <a:gd name="connsiteX2" fmla="*/ 647 w 2094719"/>
              <a:gd name="connsiteY2" fmla="*/ 231728 h 605212"/>
              <a:gd name="connsiteX3" fmla="*/ 94879 w 2094719"/>
              <a:gd name="connsiteY3" fmla="*/ 503954 h 605212"/>
              <a:gd name="connsiteX4" fmla="*/ 653291 w 2094719"/>
              <a:gd name="connsiteY4" fmla="*/ 503954 h 605212"/>
              <a:gd name="connsiteX5" fmla="*/ 1110491 w 2094719"/>
              <a:gd name="connsiteY5" fmla="*/ 542345 h 605212"/>
              <a:gd name="connsiteX6" fmla="*/ 1749175 w 2094719"/>
              <a:gd name="connsiteY6" fmla="*/ 605166 h 605212"/>
              <a:gd name="connsiteX7" fmla="*/ 2080732 w 2094719"/>
              <a:gd name="connsiteY7" fmla="*/ 531875 h 605212"/>
              <a:gd name="connsiteX8" fmla="*/ 1976030 w 2094719"/>
              <a:gd name="connsiteY8" fmla="*/ 235218 h 605212"/>
              <a:gd name="connsiteX9" fmla="*/ 1466479 w 2094719"/>
              <a:gd name="connsiteY9" fmla="*/ 127026 h 605212"/>
              <a:gd name="connsiteX10" fmla="*/ 929007 w 2094719"/>
              <a:gd name="connsiteY10" fmla="*/ 120045 h 605212"/>
              <a:gd name="connsiteX11" fmla="*/ 642821 w 2094719"/>
              <a:gd name="connsiteY11" fmla="*/ 43264 h 605212"/>
              <a:gd name="connsiteX12" fmla="*/ 429926 w 2094719"/>
              <a:gd name="connsiteY12" fmla="*/ 8363 h 605212"/>
              <a:gd name="connsiteX0" fmla="*/ 339184 w 2094719"/>
              <a:gd name="connsiteY0" fmla="*/ 1322 h 622601"/>
              <a:gd name="connsiteX1" fmla="*/ 94879 w 2094719"/>
              <a:gd name="connsiteY1" fmla="*/ 39712 h 622601"/>
              <a:gd name="connsiteX2" fmla="*/ 647 w 2094719"/>
              <a:gd name="connsiteY2" fmla="*/ 249117 h 622601"/>
              <a:gd name="connsiteX3" fmla="*/ 94879 w 2094719"/>
              <a:gd name="connsiteY3" fmla="*/ 521343 h 622601"/>
              <a:gd name="connsiteX4" fmla="*/ 653291 w 2094719"/>
              <a:gd name="connsiteY4" fmla="*/ 521343 h 622601"/>
              <a:gd name="connsiteX5" fmla="*/ 1110491 w 2094719"/>
              <a:gd name="connsiteY5" fmla="*/ 559734 h 622601"/>
              <a:gd name="connsiteX6" fmla="*/ 1749175 w 2094719"/>
              <a:gd name="connsiteY6" fmla="*/ 622555 h 622601"/>
              <a:gd name="connsiteX7" fmla="*/ 2080732 w 2094719"/>
              <a:gd name="connsiteY7" fmla="*/ 549264 h 622601"/>
              <a:gd name="connsiteX8" fmla="*/ 1976030 w 2094719"/>
              <a:gd name="connsiteY8" fmla="*/ 252607 h 622601"/>
              <a:gd name="connsiteX9" fmla="*/ 1466479 w 2094719"/>
              <a:gd name="connsiteY9" fmla="*/ 144415 h 622601"/>
              <a:gd name="connsiteX10" fmla="*/ 929007 w 2094719"/>
              <a:gd name="connsiteY10" fmla="*/ 137434 h 622601"/>
              <a:gd name="connsiteX11" fmla="*/ 642821 w 2094719"/>
              <a:gd name="connsiteY11" fmla="*/ 60653 h 622601"/>
              <a:gd name="connsiteX12" fmla="*/ 339184 w 2094719"/>
              <a:gd name="connsiteY12" fmla="*/ 1322 h 622601"/>
              <a:gd name="connsiteX0" fmla="*/ 339184 w 2094719"/>
              <a:gd name="connsiteY0" fmla="*/ 5735 h 627014"/>
              <a:gd name="connsiteX1" fmla="*/ 94879 w 2094719"/>
              <a:gd name="connsiteY1" fmla="*/ 44125 h 627014"/>
              <a:gd name="connsiteX2" fmla="*/ 647 w 2094719"/>
              <a:gd name="connsiteY2" fmla="*/ 253530 h 627014"/>
              <a:gd name="connsiteX3" fmla="*/ 94879 w 2094719"/>
              <a:gd name="connsiteY3" fmla="*/ 525756 h 627014"/>
              <a:gd name="connsiteX4" fmla="*/ 653291 w 2094719"/>
              <a:gd name="connsiteY4" fmla="*/ 525756 h 627014"/>
              <a:gd name="connsiteX5" fmla="*/ 1110491 w 2094719"/>
              <a:gd name="connsiteY5" fmla="*/ 564147 h 627014"/>
              <a:gd name="connsiteX6" fmla="*/ 1749175 w 2094719"/>
              <a:gd name="connsiteY6" fmla="*/ 626968 h 627014"/>
              <a:gd name="connsiteX7" fmla="*/ 2080732 w 2094719"/>
              <a:gd name="connsiteY7" fmla="*/ 553677 h 627014"/>
              <a:gd name="connsiteX8" fmla="*/ 1976030 w 2094719"/>
              <a:gd name="connsiteY8" fmla="*/ 257020 h 627014"/>
              <a:gd name="connsiteX9" fmla="*/ 1466479 w 2094719"/>
              <a:gd name="connsiteY9" fmla="*/ 148828 h 627014"/>
              <a:gd name="connsiteX10" fmla="*/ 929007 w 2094719"/>
              <a:gd name="connsiteY10" fmla="*/ 141847 h 627014"/>
              <a:gd name="connsiteX11" fmla="*/ 642821 w 2094719"/>
              <a:gd name="connsiteY11" fmla="*/ 65066 h 627014"/>
              <a:gd name="connsiteX12" fmla="*/ 339184 w 2094719"/>
              <a:gd name="connsiteY12" fmla="*/ 5735 h 627014"/>
              <a:gd name="connsiteX0" fmla="*/ 339346 w 2094881"/>
              <a:gd name="connsiteY0" fmla="*/ 449 h 621728"/>
              <a:gd name="connsiteX1" fmla="*/ 67120 w 2094881"/>
              <a:gd name="connsiteY1" fmla="*/ 91191 h 621728"/>
              <a:gd name="connsiteX2" fmla="*/ 809 w 2094881"/>
              <a:gd name="connsiteY2" fmla="*/ 248244 h 621728"/>
              <a:gd name="connsiteX3" fmla="*/ 95041 w 2094881"/>
              <a:gd name="connsiteY3" fmla="*/ 520470 h 621728"/>
              <a:gd name="connsiteX4" fmla="*/ 653453 w 2094881"/>
              <a:gd name="connsiteY4" fmla="*/ 520470 h 621728"/>
              <a:gd name="connsiteX5" fmla="*/ 1110653 w 2094881"/>
              <a:gd name="connsiteY5" fmla="*/ 558861 h 621728"/>
              <a:gd name="connsiteX6" fmla="*/ 1749337 w 2094881"/>
              <a:gd name="connsiteY6" fmla="*/ 621682 h 621728"/>
              <a:gd name="connsiteX7" fmla="*/ 2080894 w 2094881"/>
              <a:gd name="connsiteY7" fmla="*/ 548391 h 621728"/>
              <a:gd name="connsiteX8" fmla="*/ 1976192 w 2094881"/>
              <a:gd name="connsiteY8" fmla="*/ 251734 h 621728"/>
              <a:gd name="connsiteX9" fmla="*/ 1466641 w 2094881"/>
              <a:gd name="connsiteY9" fmla="*/ 143542 h 621728"/>
              <a:gd name="connsiteX10" fmla="*/ 929169 w 2094881"/>
              <a:gd name="connsiteY10" fmla="*/ 136561 h 621728"/>
              <a:gd name="connsiteX11" fmla="*/ 642983 w 2094881"/>
              <a:gd name="connsiteY11" fmla="*/ 59780 h 621728"/>
              <a:gd name="connsiteX12" fmla="*/ 339346 w 2094881"/>
              <a:gd name="connsiteY12" fmla="*/ 449 h 621728"/>
              <a:gd name="connsiteX0" fmla="*/ 345535 w 2101070"/>
              <a:gd name="connsiteY0" fmla="*/ 449 h 621728"/>
              <a:gd name="connsiteX1" fmla="*/ 73309 w 2101070"/>
              <a:gd name="connsiteY1" fmla="*/ 91191 h 621728"/>
              <a:gd name="connsiteX2" fmla="*/ 6998 w 2101070"/>
              <a:gd name="connsiteY2" fmla="*/ 248244 h 621728"/>
              <a:gd name="connsiteX3" fmla="*/ 101230 w 2101070"/>
              <a:gd name="connsiteY3" fmla="*/ 520470 h 621728"/>
              <a:gd name="connsiteX4" fmla="*/ 659642 w 2101070"/>
              <a:gd name="connsiteY4" fmla="*/ 520470 h 621728"/>
              <a:gd name="connsiteX5" fmla="*/ 1116842 w 2101070"/>
              <a:gd name="connsiteY5" fmla="*/ 558861 h 621728"/>
              <a:gd name="connsiteX6" fmla="*/ 1755526 w 2101070"/>
              <a:gd name="connsiteY6" fmla="*/ 621682 h 621728"/>
              <a:gd name="connsiteX7" fmla="*/ 2087083 w 2101070"/>
              <a:gd name="connsiteY7" fmla="*/ 548391 h 621728"/>
              <a:gd name="connsiteX8" fmla="*/ 1982381 w 2101070"/>
              <a:gd name="connsiteY8" fmla="*/ 251734 h 621728"/>
              <a:gd name="connsiteX9" fmla="*/ 1472830 w 2101070"/>
              <a:gd name="connsiteY9" fmla="*/ 143542 h 621728"/>
              <a:gd name="connsiteX10" fmla="*/ 935358 w 2101070"/>
              <a:gd name="connsiteY10" fmla="*/ 136561 h 621728"/>
              <a:gd name="connsiteX11" fmla="*/ 649172 w 2101070"/>
              <a:gd name="connsiteY11" fmla="*/ 59780 h 621728"/>
              <a:gd name="connsiteX12" fmla="*/ 345535 w 2101070"/>
              <a:gd name="connsiteY12" fmla="*/ 449 h 621728"/>
              <a:gd name="connsiteX0" fmla="*/ 339347 w 2094882"/>
              <a:gd name="connsiteY0" fmla="*/ 449 h 621728"/>
              <a:gd name="connsiteX1" fmla="*/ 67121 w 2094882"/>
              <a:gd name="connsiteY1" fmla="*/ 91191 h 621728"/>
              <a:gd name="connsiteX2" fmla="*/ 810 w 2094882"/>
              <a:gd name="connsiteY2" fmla="*/ 342476 h 621728"/>
              <a:gd name="connsiteX3" fmla="*/ 95042 w 2094882"/>
              <a:gd name="connsiteY3" fmla="*/ 520470 h 621728"/>
              <a:gd name="connsiteX4" fmla="*/ 653454 w 2094882"/>
              <a:gd name="connsiteY4" fmla="*/ 520470 h 621728"/>
              <a:gd name="connsiteX5" fmla="*/ 1110654 w 2094882"/>
              <a:gd name="connsiteY5" fmla="*/ 558861 h 621728"/>
              <a:gd name="connsiteX6" fmla="*/ 1749338 w 2094882"/>
              <a:gd name="connsiteY6" fmla="*/ 621682 h 621728"/>
              <a:gd name="connsiteX7" fmla="*/ 2080895 w 2094882"/>
              <a:gd name="connsiteY7" fmla="*/ 548391 h 621728"/>
              <a:gd name="connsiteX8" fmla="*/ 1976193 w 2094882"/>
              <a:gd name="connsiteY8" fmla="*/ 251734 h 621728"/>
              <a:gd name="connsiteX9" fmla="*/ 1466642 w 2094882"/>
              <a:gd name="connsiteY9" fmla="*/ 143542 h 621728"/>
              <a:gd name="connsiteX10" fmla="*/ 929170 w 2094882"/>
              <a:gd name="connsiteY10" fmla="*/ 136561 h 621728"/>
              <a:gd name="connsiteX11" fmla="*/ 642984 w 2094882"/>
              <a:gd name="connsiteY11" fmla="*/ 59780 h 621728"/>
              <a:gd name="connsiteX12" fmla="*/ 339347 w 2094882"/>
              <a:gd name="connsiteY12" fmla="*/ 449 h 621728"/>
              <a:gd name="connsiteX0" fmla="*/ 344665 w 2100200"/>
              <a:gd name="connsiteY0" fmla="*/ 449 h 621728"/>
              <a:gd name="connsiteX1" fmla="*/ 72439 w 2100200"/>
              <a:gd name="connsiteY1" fmla="*/ 91191 h 621728"/>
              <a:gd name="connsiteX2" fmla="*/ 6128 w 2100200"/>
              <a:gd name="connsiteY2" fmla="*/ 342476 h 621728"/>
              <a:gd name="connsiteX3" fmla="*/ 191102 w 2100200"/>
              <a:gd name="connsiteY3" fmla="*/ 523960 h 621728"/>
              <a:gd name="connsiteX4" fmla="*/ 658772 w 2100200"/>
              <a:gd name="connsiteY4" fmla="*/ 520470 h 621728"/>
              <a:gd name="connsiteX5" fmla="*/ 1115972 w 2100200"/>
              <a:gd name="connsiteY5" fmla="*/ 558861 h 621728"/>
              <a:gd name="connsiteX6" fmla="*/ 1754656 w 2100200"/>
              <a:gd name="connsiteY6" fmla="*/ 621682 h 621728"/>
              <a:gd name="connsiteX7" fmla="*/ 2086213 w 2100200"/>
              <a:gd name="connsiteY7" fmla="*/ 548391 h 621728"/>
              <a:gd name="connsiteX8" fmla="*/ 1981511 w 2100200"/>
              <a:gd name="connsiteY8" fmla="*/ 251734 h 621728"/>
              <a:gd name="connsiteX9" fmla="*/ 1471960 w 2100200"/>
              <a:gd name="connsiteY9" fmla="*/ 143542 h 621728"/>
              <a:gd name="connsiteX10" fmla="*/ 934488 w 2100200"/>
              <a:gd name="connsiteY10" fmla="*/ 136561 h 621728"/>
              <a:gd name="connsiteX11" fmla="*/ 648302 w 2100200"/>
              <a:gd name="connsiteY11" fmla="*/ 59780 h 621728"/>
              <a:gd name="connsiteX12" fmla="*/ 344665 w 2100200"/>
              <a:gd name="connsiteY12" fmla="*/ 449 h 621728"/>
              <a:gd name="connsiteX0" fmla="*/ 344665 w 2100200"/>
              <a:gd name="connsiteY0" fmla="*/ 3 h 621282"/>
              <a:gd name="connsiteX1" fmla="*/ 72439 w 2100200"/>
              <a:gd name="connsiteY1" fmla="*/ 90745 h 621282"/>
              <a:gd name="connsiteX2" fmla="*/ 6128 w 2100200"/>
              <a:gd name="connsiteY2" fmla="*/ 342030 h 621282"/>
              <a:gd name="connsiteX3" fmla="*/ 191102 w 2100200"/>
              <a:gd name="connsiteY3" fmla="*/ 523514 h 621282"/>
              <a:gd name="connsiteX4" fmla="*/ 658772 w 2100200"/>
              <a:gd name="connsiteY4" fmla="*/ 520024 h 621282"/>
              <a:gd name="connsiteX5" fmla="*/ 1115972 w 2100200"/>
              <a:gd name="connsiteY5" fmla="*/ 558415 h 621282"/>
              <a:gd name="connsiteX6" fmla="*/ 1754656 w 2100200"/>
              <a:gd name="connsiteY6" fmla="*/ 621236 h 621282"/>
              <a:gd name="connsiteX7" fmla="*/ 2086213 w 2100200"/>
              <a:gd name="connsiteY7" fmla="*/ 547945 h 621282"/>
              <a:gd name="connsiteX8" fmla="*/ 1981511 w 2100200"/>
              <a:gd name="connsiteY8" fmla="*/ 251288 h 621282"/>
              <a:gd name="connsiteX9" fmla="*/ 1471960 w 2100200"/>
              <a:gd name="connsiteY9" fmla="*/ 143096 h 621282"/>
              <a:gd name="connsiteX10" fmla="*/ 934488 w 2100200"/>
              <a:gd name="connsiteY10" fmla="*/ 136115 h 621282"/>
              <a:gd name="connsiteX11" fmla="*/ 768952 w 2100200"/>
              <a:gd name="connsiteY11" fmla="*/ 87909 h 621282"/>
              <a:gd name="connsiteX12" fmla="*/ 344665 w 2100200"/>
              <a:gd name="connsiteY12" fmla="*/ 3 h 621282"/>
              <a:gd name="connsiteX0" fmla="*/ 344665 w 2100200"/>
              <a:gd name="connsiteY0" fmla="*/ 3 h 621282"/>
              <a:gd name="connsiteX1" fmla="*/ 72439 w 2100200"/>
              <a:gd name="connsiteY1" fmla="*/ 90745 h 621282"/>
              <a:gd name="connsiteX2" fmla="*/ 6128 w 2100200"/>
              <a:gd name="connsiteY2" fmla="*/ 342030 h 621282"/>
              <a:gd name="connsiteX3" fmla="*/ 191102 w 2100200"/>
              <a:gd name="connsiteY3" fmla="*/ 523514 h 621282"/>
              <a:gd name="connsiteX4" fmla="*/ 658772 w 2100200"/>
              <a:gd name="connsiteY4" fmla="*/ 520024 h 621282"/>
              <a:gd name="connsiteX5" fmla="*/ 1115972 w 2100200"/>
              <a:gd name="connsiteY5" fmla="*/ 558415 h 621282"/>
              <a:gd name="connsiteX6" fmla="*/ 1754656 w 2100200"/>
              <a:gd name="connsiteY6" fmla="*/ 621236 h 621282"/>
              <a:gd name="connsiteX7" fmla="*/ 2086213 w 2100200"/>
              <a:gd name="connsiteY7" fmla="*/ 547945 h 621282"/>
              <a:gd name="connsiteX8" fmla="*/ 1981511 w 2100200"/>
              <a:gd name="connsiteY8" fmla="*/ 251288 h 621282"/>
              <a:gd name="connsiteX9" fmla="*/ 1471960 w 2100200"/>
              <a:gd name="connsiteY9" fmla="*/ 143096 h 621282"/>
              <a:gd name="connsiteX10" fmla="*/ 1061488 w 2100200"/>
              <a:gd name="connsiteY10" fmla="*/ 151990 h 621282"/>
              <a:gd name="connsiteX11" fmla="*/ 768952 w 2100200"/>
              <a:gd name="connsiteY11" fmla="*/ 87909 h 621282"/>
              <a:gd name="connsiteX12" fmla="*/ 344665 w 2100200"/>
              <a:gd name="connsiteY12" fmla="*/ 3 h 621282"/>
              <a:gd name="connsiteX0" fmla="*/ 344665 w 2100200"/>
              <a:gd name="connsiteY0" fmla="*/ 469 h 621748"/>
              <a:gd name="connsiteX1" fmla="*/ 72439 w 2100200"/>
              <a:gd name="connsiteY1" fmla="*/ 91211 h 621748"/>
              <a:gd name="connsiteX2" fmla="*/ 6128 w 2100200"/>
              <a:gd name="connsiteY2" fmla="*/ 342496 h 621748"/>
              <a:gd name="connsiteX3" fmla="*/ 191102 w 2100200"/>
              <a:gd name="connsiteY3" fmla="*/ 523980 h 621748"/>
              <a:gd name="connsiteX4" fmla="*/ 658772 w 2100200"/>
              <a:gd name="connsiteY4" fmla="*/ 520490 h 621748"/>
              <a:gd name="connsiteX5" fmla="*/ 1115972 w 2100200"/>
              <a:gd name="connsiteY5" fmla="*/ 558881 h 621748"/>
              <a:gd name="connsiteX6" fmla="*/ 1754656 w 2100200"/>
              <a:gd name="connsiteY6" fmla="*/ 621702 h 621748"/>
              <a:gd name="connsiteX7" fmla="*/ 2086213 w 2100200"/>
              <a:gd name="connsiteY7" fmla="*/ 548411 h 621748"/>
              <a:gd name="connsiteX8" fmla="*/ 1981511 w 2100200"/>
              <a:gd name="connsiteY8" fmla="*/ 251754 h 621748"/>
              <a:gd name="connsiteX9" fmla="*/ 1471960 w 2100200"/>
              <a:gd name="connsiteY9" fmla="*/ 143562 h 621748"/>
              <a:gd name="connsiteX10" fmla="*/ 1061488 w 2100200"/>
              <a:gd name="connsiteY10" fmla="*/ 152456 h 621748"/>
              <a:gd name="connsiteX11" fmla="*/ 768952 w 2100200"/>
              <a:gd name="connsiteY11" fmla="*/ 88375 h 621748"/>
              <a:gd name="connsiteX12" fmla="*/ 344665 w 2100200"/>
              <a:gd name="connsiteY12" fmla="*/ 469 h 621748"/>
              <a:gd name="connsiteX0" fmla="*/ 389971 w 2101056"/>
              <a:gd name="connsiteY0" fmla="*/ 817 h 583996"/>
              <a:gd name="connsiteX1" fmla="*/ 73295 w 2101056"/>
              <a:gd name="connsiteY1" fmla="*/ 53459 h 583996"/>
              <a:gd name="connsiteX2" fmla="*/ 6984 w 2101056"/>
              <a:gd name="connsiteY2" fmla="*/ 304744 h 583996"/>
              <a:gd name="connsiteX3" fmla="*/ 191958 w 2101056"/>
              <a:gd name="connsiteY3" fmla="*/ 486228 h 583996"/>
              <a:gd name="connsiteX4" fmla="*/ 659628 w 2101056"/>
              <a:gd name="connsiteY4" fmla="*/ 482738 h 583996"/>
              <a:gd name="connsiteX5" fmla="*/ 1116828 w 2101056"/>
              <a:gd name="connsiteY5" fmla="*/ 521129 h 583996"/>
              <a:gd name="connsiteX6" fmla="*/ 1755512 w 2101056"/>
              <a:gd name="connsiteY6" fmla="*/ 583950 h 583996"/>
              <a:gd name="connsiteX7" fmla="*/ 2087069 w 2101056"/>
              <a:gd name="connsiteY7" fmla="*/ 510659 h 583996"/>
              <a:gd name="connsiteX8" fmla="*/ 1982367 w 2101056"/>
              <a:gd name="connsiteY8" fmla="*/ 214002 h 583996"/>
              <a:gd name="connsiteX9" fmla="*/ 1472816 w 2101056"/>
              <a:gd name="connsiteY9" fmla="*/ 105810 h 583996"/>
              <a:gd name="connsiteX10" fmla="*/ 1062344 w 2101056"/>
              <a:gd name="connsiteY10" fmla="*/ 114704 h 583996"/>
              <a:gd name="connsiteX11" fmla="*/ 769808 w 2101056"/>
              <a:gd name="connsiteY11" fmla="*/ 50623 h 583996"/>
              <a:gd name="connsiteX12" fmla="*/ 389971 w 2101056"/>
              <a:gd name="connsiteY12" fmla="*/ 817 h 583996"/>
              <a:gd name="connsiteX0" fmla="*/ 393126 w 2104211"/>
              <a:gd name="connsiteY0" fmla="*/ 343 h 583522"/>
              <a:gd name="connsiteX1" fmla="*/ 63750 w 2104211"/>
              <a:gd name="connsiteY1" fmla="*/ 75210 h 583522"/>
              <a:gd name="connsiteX2" fmla="*/ 10139 w 2104211"/>
              <a:gd name="connsiteY2" fmla="*/ 304270 h 583522"/>
              <a:gd name="connsiteX3" fmla="*/ 195113 w 2104211"/>
              <a:gd name="connsiteY3" fmla="*/ 485754 h 583522"/>
              <a:gd name="connsiteX4" fmla="*/ 662783 w 2104211"/>
              <a:gd name="connsiteY4" fmla="*/ 482264 h 583522"/>
              <a:gd name="connsiteX5" fmla="*/ 1119983 w 2104211"/>
              <a:gd name="connsiteY5" fmla="*/ 520655 h 583522"/>
              <a:gd name="connsiteX6" fmla="*/ 1758667 w 2104211"/>
              <a:gd name="connsiteY6" fmla="*/ 583476 h 583522"/>
              <a:gd name="connsiteX7" fmla="*/ 2090224 w 2104211"/>
              <a:gd name="connsiteY7" fmla="*/ 510185 h 583522"/>
              <a:gd name="connsiteX8" fmla="*/ 1985522 w 2104211"/>
              <a:gd name="connsiteY8" fmla="*/ 213528 h 583522"/>
              <a:gd name="connsiteX9" fmla="*/ 1475971 w 2104211"/>
              <a:gd name="connsiteY9" fmla="*/ 105336 h 583522"/>
              <a:gd name="connsiteX10" fmla="*/ 1065499 w 2104211"/>
              <a:gd name="connsiteY10" fmla="*/ 114230 h 583522"/>
              <a:gd name="connsiteX11" fmla="*/ 772963 w 2104211"/>
              <a:gd name="connsiteY11" fmla="*/ 50149 h 583522"/>
              <a:gd name="connsiteX12" fmla="*/ 393126 w 2104211"/>
              <a:gd name="connsiteY12" fmla="*/ 343 h 583522"/>
              <a:gd name="connsiteX0" fmla="*/ 393126 w 2104211"/>
              <a:gd name="connsiteY0" fmla="*/ 36 h 583215"/>
              <a:gd name="connsiteX1" fmla="*/ 63750 w 2104211"/>
              <a:gd name="connsiteY1" fmla="*/ 74903 h 583215"/>
              <a:gd name="connsiteX2" fmla="*/ 10139 w 2104211"/>
              <a:gd name="connsiteY2" fmla="*/ 303963 h 583215"/>
              <a:gd name="connsiteX3" fmla="*/ 195113 w 2104211"/>
              <a:gd name="connsiteY3" fmla="*/ 485447 h 583215"/>
              <a:gd name="connsiteX4" fmla="*/ 662783 w 2104211"/>
              <a:gd name="connsiteY4" fmla="*/ 481957 h 583215"/>
              <a:gd name="connsiteX5" fmla="*/ 1119983 w 2104211"/>
              <a:gd name="connsiteY5" fmla="*/ 520348 h 583215"/>
              <a:gd name="connsiteX6" fmla="*/ 1758667 w 2104211"/>
              <a:gd name="connsiteY6" fmla="*/ 583169 h 583215"/>
              <a:gd name="connsiteX7" fmla="*/ 2090224 w 2104211"/>
              <a:gd name="connsiteY7" fmla="*/ 509878 h 583215"/>
              <a:gd name="connsiteX8" fmla="*/ 1985522 w 2104211"/>
              <a:gd name="connsiteY8" fmla="*/ 213221 h 583215"/>
              <a:gd name="connsiteX9" fmla="*/ 1475971 w 2104211"/>
              <a:gd name="connsiteY9" fmla="*/ 105029 h 583215"/>
              <a:gd name="connsiteX10" fmla="*/ 1065499 w 2104211"/>
              <a:gd name="connsiteY10" fmla="*/ 113923 h 583215"/>
              <a:gd name="connsiteX11" fmla="*/ 826938 w 2104211"/>
              <a:gd name="connsiteY11" fmla="*/ 65717 h 583215"/>
              <a:gd name="connsiteX12" fmla="*/ 393126 w 2104211"/>
              <a:gd name="connsiteY12" fmla="*/ 36 h 583215"/>
              <a:gd name="connsiteX0" fmla="*/ 393126 w 2104211"/>
              <a:gd name="connsiteY0" fmla="*/ 36 h 583215"/>
              <a:gd name="connsiteX1" fmla="*/ 63750 w 2104211"/>
              <a:gd name="connsiteY1" fmla="*/ 74903 h 583215"/>
              <a:gd name="connsiteX2" fmla="*/ 10139 w 2104211"/>
              <a:gd name="connsiteY2" fmla="*/ 303963 h 583215"/>
              <a:gd name="connsiteX3" fmla="*/ 195113 w 2104211"/>
              <a:gd name="connsiteY3" fmla="*/ 485447 h 583215"/>
              <a:gd name="connsiteX4" fmla="*/ 662783 w 2104211"/>
              <a:gd name="connsiteY4" fmla="*/ 481957 h 583215"/>
              <a:gd name="connsiteX5" fmla="*/ 1119983 w 2104211"/>
              <a:gd name="connsiteY5" fmla="*/ 520348 h 583215"/>
              <a:gd name="connsiteX6" fmla="*/ 1758667 w 2104211"/>
              <a:gd name="connsiteY6" fmla="*/ 583169 h 583215"/>
              <a:gd name="connsiteX7" fmla="*/ 2090224 w 2104211"/>
              <a:gd name="connsiteY7" fmla="*/ 509878 h 583215"/>
              <a:gd name="connsiteX8" fmla="*/ 1985522 w 2104211"/>
              <a:gd name="connsiteY8" fmla="*/ 213221 h 583215"/>
              <a:gd name="connsiteX9" fmla="*/ 1475971 w 2104211"/>
              <a:gd name="connsiteY9" fmla="*/ 105029 h 583215"/>
              <a:gd name="connsiteX10" fmla="*/ 1148049 w 2104211"/>
              <a:gd name="connsiteY10" fmla="*/ 120273 h 583215"/>
              <a:gd name="connsiteX11" fmla="*/ 826938 w 2104211"/>
              <a:gd name="connsiteY11" fmla="*/ 65717 h 583215"/>
              <a:gd name="connsiteX12" fmla="*/ 393126 w 2104211"/>
              <a:gd name="connsiteY12" fmla="*/ 36 h 583215"/>
              <a:gd name="connsiteX0" fmla="*/ 393126 w 2101346"/>
              <a:gd name="connsiteY0" fmla="*/ 36 h 583215"/>
              <a:gd name="connsiteX1" fmla="*/ 63750 w 2101346"/>
              <a:gd name="connsiteY1" fmla="*/ 74903 h 583215"/>
              <a:gd name="connsiteX2" fmla="*/ 10139 w 2101346"/>
              <a:gd name="connsiteY2" fmla="*/ 303963 h 583215"/>
              <a:gd name="connsiteX3" fmla="*/ 195113 w 2101346"/>
              <a:gd name="connsiteY3" fmla="*/ 485447 h 583215"/>
              <a:gd name="connsiteX4" fmla="*/ 662783 w 2101346"/>
              <a:gd name="connsiteY4" fmla="*/ 481957 h 583215"/>
              <a:gd name="connsiteX5" fmla="*/ 1119983 w 2101346"/>
              <a:gd name="connsiteY5" fmla="*/ 520348 h 583215"/>
              <a:gd name="connsiteX6" fmla="*/ 1758667 w 2101346"/>
              <a:gd name="connsiteY6" fmla="*/ 583169 h 583215"/>
              <a:gd name="connsiteX7" fmla="*/ 2090224 w 2101346"/>
              <a:gd name="connsiteY7" fmla="*/ 509878 h 583215"/>
              <a:gd name="connsiteX8" fmla="*/ 1985522 w 2101346"/>
              <a:gd name="connsiteY8" fmla="*/ 213221 h 583215"/>
              <a:gd name="connsiteX9" fmla="*/ 1622021 w 2101346"/>
              <a:gd name="connsiteY9" fmla="*/ 124079 h 583215"/>
              <a:gd name="connsiteX10" fmla="*/ 1148049 w 2101346"/>
              <a:gd name="connsiteY10" fmla="*/ 120273 h 583215"/>
              <a:gd name="connsiteX11" fmla="*/ 826938 w 2101346"/>
              <a:gd name="connsiteY11" fmla="*/ 65717 h 583215"/>
              <a:gd name="connsiteX12" fmla="*/ 393126 w 2101346"/>
              <a:gd name="connsiteY12" fmla="*/ 36 h 583215"/>
              <a:gd name="connsiteX0" fmla="*/ 393126 w 2090422"/>
              <a:gd name="connsiteY0" fmla="*/ 36 h 583215"/>
              <a:gd name="connsiteX1" fmla="*/ 63750 w 2090422"/>
              <a:gd name="connsiteY1" fmla="*/ 74903 h 583215"/>
              <a:gd name="connsiteX2" fmla="*/ 10139 w 2090422"/>
              <a:gd name="connsiteY2" fmla="*/ 303963 h 583215"/>
              <a:gd name="connsiteX3" fmla="*/ 195113 w 2090422"/>
              <a:gd name="connsiteY3" fmla="*/ 485447 h 583215"/>
              <a:gd name="connsiteX4" fmla="*/ 662783 w 2090422"/>
              <a:gd name="connsiteY4" fmla="*/ 481957 h 583215"/>
              <a:gd name="connsiteX5" fmla="*/ 1119983 w 2090422"/>
              <a:gd name="connsiteY5" fmla="*/ 520348 h 583215"/>
              <a:gd name="connsiteX6" fmla="*/ 1758667 w 2090422"/>
              <a:gd name="connsiteY6" fmla="*/ 583169 h 583215"/>
              <a:gd name="connsiteX7" fmla="*/ 2090224 w 2090422"/>
              <a:gd name="connsiteY7" fmla="*/ 509878 h 583215"/>
              <a:gd name="connsiteX8" fmla="*/ 1804547 w 2090422"/>
              <a:gd name="connsiteY8" fmla="*/ 229096 h 583215"/>
              <a:gd name="connsiteX9" fmla="*/ 1622021 w 2090422"/>
              <a:gd name="connsiteY9" fmla="*/ 124079 h 583215"/>
              <a:gd name="connsiteX10" fmla="*/ 1148049 w 2090422"/>
              <a:gd name="connsiteY10" fmla="*/ 120273 h 583215"/>
              <a:gd name="connsiteX11" fmla="*/ 826938 w 2090422"/>
              <a:gd name="connsiteY11" fmla="*/ 65717 h 583215"/>
              <a:gd name="connsiteX12" fmla="*/ 393126 w 2090422"/>
              <a:gd name="connsiteY12" fmla="*/ 36 h 583215"/>
              <a:gd name="connsiteX0" fmla="*/ 393126 w 2090525"/>
              <a:gd name="connsiteY0" fmla="*/ 36 h 583215"/>
              <a:gd name="connsiteX1" fmla="*/ 63750 w 2090525"/>
              <a:gd name="connsiteY1" fmla="*/ 74903 h 583215"/>
              <a:gd name="connsiteX2" fmla="*/ 10139 w 2090525"/>
              <a:gd name="connsiteY2" fmla="*/ 303963 h 583215"/>
              <a:gd name="connsiteX3" fmla="*/ 195113 w 2090525"/>
              <a:gd name="connsiteY3" fmla="*/ 485447 h 583215"/>
              <a:gd name="connsiteX4" fmla="*/ 662783 w 2090525"/>
              <a:gd name="connsiteY4" fmla="*/ 481957 h 583215"/>
              <a:gd name="connsiteX5" fmla="*/ 1119983 w 2090525"/>
              <a:gd name="connsiteY5" fmla="*/ 520348 h 583215"/>
              <a:gd name="connsiteX6" fmla="*/ 1758667 w 2090525"/>
              <a:gd name="connsiteY6" fmla="*/ 583169 h 583215"/>
              <a:gd name="connsiteX7" fmla="*/ 2090224 w 2090525"/>
              <a:gd name="connsiteY7" fmla="*/ 509878 h 583215"/>
              <a:gd name="connsiteX8" fmla="*/ 1804547 w 2090525"/>
              <a:gd name="connsiteY8" fmla="*/ 229096 h 583215"/>
              <a:gd name="connsiteX9" fmla="*/ 1622021 w 2090525"/>
              <a:gd name="connsiteY9" fmla="*/ 124079 h 583215"/>
              <a:gd name="connsiteX10" fmla="*/ 1148049 w 2090525"/>
              <a:gd name="connsiteY10" fmla="*/ 120273 h 583215"/>
              <a:gd name="connsiteX11" fmla="*/ 826938 w 2090525"/>
              <a:gd name="connsiteY11" fmla="*/ 65717 h 583215"/>
              <a:gd name="connsiteX12" fmla="*/ 393126 w 2090525"/>
              <a:gd name="connsiteY12" fmla="*/ 36 h 583215"/>
              <a:gd name="connsiteX0" fmla="*/ 393126 w 2090683"/>
              <a:gd name="connsiteY0" fmla="*/ 36 h 583215"/>
              <a:gd name="connsiteX1" fmla="*/ 63750 w 2090683"/>
              <a:gd name="connsiteY1" fmla="*/ 74903 h 583215"/>
              <a:gd name="connsiteX2" fmla="*/ 10139 w 2090683"/>
              <a:gd name="connsiteY2" fmla="*/ 303963 h 583215"/>
              <a:gd name="connsiteX3" fmla="*/ 195113 w 2090683"/>
              <a:gd name="connsiteY3" fmla="*/ 485447 h 583215"/>
              <a:gd name="connsiteX4" fmla="*/ 662783 w 2090683"/>
              <a:gd name="connsiteY4" fmla="*/ 481957 h 583215"/>
              <a:gd name="connsiteX5" fmla="*/ 1119983 w 2090683"/>
              <a:gd name="connsiteY5" fmla="*/ 520348 h 583215"/>
              <a:gd name="connsiteX6" fmla="*/ 1758667 w 2090683"/>
              <a:gd name="connsiteY6" fmla="*/ 583169 h 583215"/>
              <a:gd name="connsiteX7" fmla="*/ 2090224 w 2090683"/>
              <a:gd name="connsiteY7" fmla="*/ 509878 h 583215"/>
              <a:gd name="connsiteX8" fmla="*/ 1814072 w 2090683"/>
              <a:gd name="connsiteY8" fmla="*/ 270371 h 583215"/>
              <a:gd name="connsiteX9" fmla="*/ 1622021 w 2090683"/>
              <a:gd name="connsiteY9" fmla="*/ 124079 h 583215"/>
              <a:gd name="connsiteX10" fmla="*/ 1148049 w 2090683"/>
              <a:gd name="connsiteY10" fmla="*/ 120273 h 583215"/>
              <a:gd name="connsiteX11" fmla="*/ 826938 w 2090683"/>
              <a:gd name="connsiteY11" fmla="*/ 65717 h 583215"/>
              <a:gd name="connsiteX12" fmla="*/ 393126 w 2090683"/>
              <a:gd name="connsiteY12" fmla="*/ 36 h 583215"/>
              <a:gd name="connsiteX0" fmla="*/ 393126 w 2090522"/>
              <a:gd name="connsiteY0" fmla="*/ 36 h 583215"/>
              <a:gd name="connsiteX1" fmla="*/ 63750 w 2090522"/>
              <a:gd name="connsiteY1" fmla="*/ 74903 h 583215"/>
              <a:gd name="connsiteX2" fmla="*/ 10139 w 2090522"/>
              <a:gd name="connsiteY2" fmla="*/ 303963 h 583215"/>
              <a:gd name="connsiteX3" fmla="*/ 195113 w 2090522"/>
              <a:gd name="connsiteY3" fmla="*/ 485447 h 583215"/>
              <a:gd name="connsiteX4" fmla="*/ 662783 w 2090522"/>
              <a:gd name="connsiteY4" fmla="*/ 481957 h 583215"/>
              <a:gd name="connsiteX5" fmla="*/ 1119983 w 2090522"/>
              <a:gd name="connsiteY5" fmla="*/ 520348 h 583215"/>
              <a:gd name="connsiteX6" fmla="*/ 1758667 w 2090522"/>
              <a:gd name="connsiteY6" fmla="*/ 583169 h 583215"/>
              <a:gd name="connsiteX7" fmla="*/ 2090224 w 2090522"/>
              <a:gd name="connsiteY7" fmla="*/ 509878 h 583215"/>
              <a:gd name="connsiteX8" fmla="*/ 1814072 w 2090522"/>
              <a:gd name="connsiteY8" fmla="*/ 270371 h 583215"/>
              <a:gd name="connsiteX9" fmla="*/ 1622021 w 2090522"/>
              <a:gd name="connsiteY9" fmla="*/ 143129 h 583215"/>
              <a:gd name="connsiteX10" fmla="*/ 1148049 w 2090522"/>
              <a:gd name="connsiteY10" fmla="*/ 120273 h 583215"/>
              <a:gd name="connsiteX11" fmla="*/ 826938 w 2090522"/>
              <a:gd name="connsiteY11" fmla="*/ 65717 h 583215"/>
              <a:gd name="connsiteX12" fmla="*/ 393126 w 2090522"/>
              <a:gd name="connsiteY12" fmla="*/ 36 h 583215"/>
              <a:gd name="connsiteX0" fmla="*/ 393126 w 2081009"/>
              <a:gd name="connsiteY0" fmla="*/ 36 h 584187"/>
              <a:gd name="connsiteX1" fmla="*/ 63750 w 2081009"/>
              <a:gd name="connsiteY1" fmla="*/ 74903 h 584187"/>
              <a:gd name="connsiteX2" fmla="*/ 10139 w 2081009"/>
              <a:gd name="connsiteY2" fmla="*/ 303963 h 584187"/>
              <a:gd name="connsiteX3" fmla="*/ 195113 w 2081009"/>
              <a:gd name="connsiteY3" fmla="*/ 485447 h 584187"/>
              <a:gd name="connsiteX4" fmla="*/ 662783 w 2081009"/>
              <a:gd name="connsiteY4" fmla="*/ 481957 h 584187"/>
              <a:gd name="connsiteX5" fmla="*/ 1119983 w 2081009"/>
              <a:gd name="connsiteY5" fmla="*/ 520348 h 584187"/>
              <a:gd name="connsiteX6" fmla="*/ 1758667 w 2081009"/>
              <a:gd name="connsiteY6" fmla="*/ 583169 h 584187"/>
              <a:gd name="connsiteX7" fmla="*/ 2080699 w 2081009"/>
              <a:gd name="connsiteY7" fmla="*/ 465428 h 584187"/>
              <a:gd name="connsiteX8" fmla="*/ 1814072 w 2081009"/>
              <a:gd name="connsiteY8" fmla="*/ 270371 h 584187"/>
              <a:gd name="connsiteX9" fmla="*/ 1622021 w 2081009"/>
              <a:gd name="connsiteY9" fmla="*/ 143129 h 584187"/>
              <a:gd name="connsiteX10" fmla="*/ 1148049 w 2081009"/>
              <a:gd name="connsiteY10" fmla="*/ 120273 h 584187"/>
              <a:gd name="connsiteX11" fmla="*/ 826938 w 2081009"/>
              <a:gd name="connsiteY11" fmla="*/ 65717 h 584187"/>
              <a:gd name="connsiteX12" fmla="*/ 393126 w 2081009"/>
              <a:gd name="connsiteY12" fmla="*/ 36 h 584187"/>
              <a:gd name="connsiteX0" fmla="*/ 393126 w 2081009"/>
              <a:gd name="connsiteY0" fmla="*/ 36 h 584187"/>
              <a:gd name="connsiteX1" fmla="*/ 63750 w 2081009"/>
              <a:gd name="connsiteY1" fmla="*/ 74903 h 584187"/>
              <a:gd name="connsiteX2" fmla="*/ 10139 w 2081009"/>
              <a:gd name="connsiteY2" fmla="*/ 303963 h 584187"/>
              <a:gd name="connsiteX3" fmla="*/ 195113 w 2081009"/>
              <a:gd name="connsiteY3" fmla="*/ 485447 h 584187"/>
              <a:gd name="connsiteX4" fmla="*/ 662783 w 2081009"/>
              <a:gd name="connsiteY4" fmla="*/ 481957 h 584187"/>
              <a:gd name="connsiteX5" fmla="*/ 1119983 w 2081009"/>
              <a:gd name="connsiteY5" fmla="*/ 520348 h 584187"/>
              <a:gd name="connsiteX6" fmla="*/ 1758667 w 2081009"/>
              <a:gd name="connsiteY6" fmla="*/ 583169 h 584187"/>
              <a:gd name="connsiteX7" fmla="*/ 2080699 w 2081009"/>
              <a:gd name="connsiteY7" fmla="*/ 465428 h 584187"/>
              <a:gd name="connsiteX8" fmla="*/ 1814072 w 2081009"/>
              <a:gd name="connsiteY8" fmla="*/ 270371 h 584187"/>
              <a:gd name="connsiteX9" fmla="*/ 1622021 w 2081009"/>
              <a:gd name="connsiteY9" fmla="*/ 143129 h 584187"/>
              <a:gd name="connsiteX10" fmla="*/ 1148049 w 2081009"/>
              <a:gd name="connsiteY10" fmla="*/ 120273 h 584187"/>
              <a:gd name="connsiteX11" fmla="*/ 826938 w 2081009"/>
              <a:gd name="connsiteY11" fmla="*/ 65717 h 584187"/>
              <a:gd name="connsiteX12" fmla="*/ 393126 w 2081009"/>
              <a:gd name="connsiteY12" fmla="*/ 36 h 584187"/>
              <a:gd name="connsiteX0" fmla="*/ 393126 w 2081081"/>
              <a:gd name="connsiteY0" fmla="*/ 36 h 571697"/>
              <a:gd name="connsiteX1" fmla="*/ 63750 w 2081081"/>
              <a:gd name="connsiteY1" fmla="*/ 74903 h 571697"/>
              <a:gd name="connsiteX2" fmla="*/ 10139 w 2081081"/>
              <a:gd name="connsiteY2" fmla="*/ 303963 h 571697"/>
              <a:gd name="connsiteX3" fmla="*/ 195113 w 2081081"/>
              <a:gd name="connsiteY3" fmla="*/ 485447 h 571697"/>
              <a:gd name="connsiteX4" fmla="*/ 662783 w 2081081"/>
              <a:gd name="connsiteY4" fmla="*/ 481957 h 571697"/>
              <a:gd name="connsiteX5" fmla="*/ 1119983 w 2081081"/>
              <a:gd name="connsiteY5" fmla="*/ 520348 h 571697"/>
              <a:gd name="connsiteX6" fmla="*/ 1752317 w 2081081"/>
              <a:gd name="connsiteY6" fmla="*/ 570469 h 571697"/>
              <a:gd name="connsiteX7" fmla="*/ 2080699 w 2081081"/>
              <a:gd name="connsiteY7" fmla="*/ 465428 h 571697"/>
              <a:gd name="connsiteX8" fmla="*/ 1814072 w 2081081"/>
              <a:gd name="connsiteY8" fmla="*/ 270371 h 571697"/>
              <a:gd name="connsiteX9" fmla="*/ 1622021 w 2081081"/>
              <a:gd name="connsiteY9" fmla="*/ 143129 h 571697"/>
              <a:gd name="connsiteX10" fmla="*/ 1148049 w 2081081"/>
              <a:gd name="connsiteY10" fmla="*/ 120273 h 571697"/>
              <a:gd name="connsiteX11" fmla="*/ 826938 w 2081081"/>
              <a:gd name="connsiteY11" fmla="*/ 65717 h 571697"/>
              <a:gd name="connsiteX12" fmla="*/ 393126 w 2081081"/>
              <a:gd name="connsiteY12" fmla="*/ 36 h 571697"/>
              <a:gd name="connsiteX0" fmla="*/ 393126 w 2080886"/>
              <a:gd name="connsiteY0" fmla="*/ 36 h 571697"/>
              <a:gd name="connsiteX1" fmla="*/ 63750 w 2080886"/>
              <a:gd name="connsiteY1" fmla="*/ 74903 h 571697"/>
              <a:gd name="connsiteX2" fmla="*/ 10139 w 2080886"/>
              <a:gd name="connsiteY2" fmla="*/ 303963 h 571697"/>
              <a:gd name="connsiteX3" fmla="*/ 195113 w 2080886"/>
              <a:gd name="connsiteY3" fmla="*/ 485447 h 571697"/>
              <a:gd name="connsiteX4" fmla="*/ 662783 w 2080886"/>
              <a:gd name="connsiteY4" fmla="*/ 481957 h 571697"/>
              <a:gd name="connsiteX5" fmla="*/ 1119983 w 2080886"/>
              <a:gd name="connsiteY5" fmla="*/ 520348 h 571697"/>
              <a:gd name="connsiteX6" fmla="*/ 1752317 w 2080886"/>
              <a:gd name="connsiteY6" fmla="*/ 570469 h 571697"/>
              <a:gd name="connsiteX7" fmla="*/ 2080699 w 2080886"/>
              <a:gd name="connsiteY7" fmla="*/ 465428 h 571697"/>
              <a:gd name="connsiteX8" fmla="*/ 1814072 w 2080886"/>
              <a:gd name="connsiteY8" fmla="*/ 270371 h 571697"/>
              <a:gd name="connsiteX9" fmla="*/ 1622021 w 2080886"/>
              <a:gd name="connsiteY9" fmla="*/ 143129 h 571697"/>
              <a:gd name="connsiteX10" fmla="*/ 1148049 w 2080886"/>
              <a:gd name="connsiteY10" fmla="*/ 120273 h 571697"/>
              <a:gd name="connsiteX11" fmla="*/ 826938 w 2080886"/>
              <a:gd name="connsiteY11" fmla="*/ 65717 h 571697"/>
              <a:gd name="connsiteX12" fmla="*/ 393126 w 2080886"/>
              <a:gd name="connsiteY12" fmla="*/ 36 h 571697"/>
              <a:gd name="connsiteX0" fmla="*/ 393126 w 2080886"/>
              <a:gd name="connsiteY0" fmla="*/ 36 h 571906"/>
              <a:gd name="connsiteX1" fmla="*/ 63750 w 2080886"/>
              <a:gd name="connsiteY1" fmla="*/ 74903 h 571906"/>
              <a:gd name="connsiteX2" fmla="*/ 10139 w 2080886"/>
              <a:gd name="connsiteY2" fmla="*/ 303963 h 571906"/>
              <a:gd name="connsiteX3" fmla="*/ 195113 w 2080886"/>
              <a:gd name="connsiteY3" fmla="*/ 485447 h 571906"/>
              <a:gd name="connsiteX4" fmla="*/ 662783 w 2080886"/>
              <a:gd name="connsiteY4" fmla="*/ 481957 h 571906"/>
              <a:gd name="connsiteX5" fmla="*/ 1053308 w 2080886"/>
              <a:gd name="connsiteY5" fmla="*/ 523523 h 571906"/>
              <a:gd name="connsiteX6" fmla="*/ 1752317 w 2080886"/>
              <a:gd name="connsiteY6" fmla="*/ 570469 h 571906"/>
              <a:gd name="connsiteX7" fmla="*/ 2080699 w 2080886"/>
              <a:gd name="connsiteY7" fmla="*/ 465428 h 571906"/>
              <a:gd name="connsiteX8" fmla="*/ 1814072 w 2080886"/>
              <a:gd name="connsiteY8" fmla="*/ 270371 h 571906"/>
              <a:gd name="connsiteX9" fmla="*/ 1622021 w 2080886"/>
              <a:gd name="connsiteY9" fmla="*/ 143129 h 571906"/>
              <a:gd name="connsiteX10" fmla="*/ 1148049 w 2080886"/>
              <a:gd name="connsiteY10" fmla="*/ 120273 h 571906"/>
              <a:gd name="connsiteX11" fmla="*/ 826938 w 2080886"/>
              <a:gd name="connsiteY11" fmla="*/ 65717 h 571906"/>
              <a:gd name="connsiteX12" fmla="*/ 393126 w 2080886"/>
              <a:gd name="connsiteY12" fmla="*/ 36 h 571906"/>
              <a:gd name="connsiteX0" fmla="*/ 393126 w 2081336"/>
              <a:gd name="connsiteY0" fmla="*/ 36 h 556557"/>
              <a:gd name="connsiteX1" fmla="*/ 63750 w 2081336"/>
              <a:gd name="connsiteY1" fmla="*/ 74903 h 556557"/>
              <a:gd name="connsiteX2" fmla="*/ 10139 w 2081336"/>
              <a:gd name="connsiteY2" fmla="*/ 303963 h 556557"/>
              <a:gd name="connsiteX3" fmla="*/ 195113 w 2081336"/>
              <a:gd name="connsiteY3" fmla="*/ 485447 h 556557"/>
              <a:gd name="connsiteX4" fmla="*/ 662783 w 2081336"/>
              <a:gd name="connsiteY4" fmla="*/ 481957 h 556557"/>
              <a:gd name="connsiteX5" fmla="*/ 1053308 w 2081336"/>
              <a:gd name="connsiteY5" fmla="*/ 523523 h 556557"/>
              <a:gd name="connsiteX6" fmla="*/ 1733267 w 2081336"/>
              <a:gd name="connsiteY6" fmla="*/ 554594 h 556557"/>
              <a:gd name="connsiteX7" fmla="*/ 2080699 w 2081336"/>
              <a:gd name="connsiteY7" fmla="*/ 465428 h 556557"/>
              <a:gd name="connsiteX8" fmla="*/ 1814072 w 2081336"/>
              <a:gd name="connsiteY8" fmla="*/ 270371 h 556557"/>
              <a:gd name="connsiteX9" fmla="*/ 1622021 w 2081336"/>
              <a:gd name="connsiteY9" fmla="*/ 143129 h 556557"/>
              <a:gd name="connsiteX10" fmla="*/ 1148049 w 2081336"/>
              <a:gd name="connsiteY10" fmla="*/ 120273 h 556557"/>
              <a:gd name="connsiteX11" fmla="*/ 826938 w 2081336"/>
              <a:gd name="connsiteY11" fmla="*/ 65717 h 556557"/>
              <a:gd name="connsiteX12" fmla="*/ 393126 w 2081336"/>
              <a:gd name="connsiteY12" fmla="*/ 36 h 556557"/>
              <a:gd name="connsiteX0" fmla="*/ 393126 w 2081336"/>
              <a:gd name="connsiteY0" fmla="*/ 36 h 556557"/>
              <a:gd name="connsiteX1" fmla="*/ 63750 w 2081336"/>
              <a:gd name="connsiteY1" fmla="*/ 74903 h 556557"/>
              <a:gd name="connsiteX2" fmla="*/ 10139 w 2081336"/>
              <a:gd name="connsiteY2" fmla="*/ 303963 h 556557"/>
              <a:gd name="connsiteX3" fmla="*/ 195113 w 2081336"/>
              <a:gd name="connsiteY3" fmla="*/ 485447 h 556557"/>
              <a:gd name="connsiteX4" fmla="*/ 662783 w 2081336"/>
              <a:gd name="connsiteY4" fmla="*/ 481957 h 556557"/>
              <a:gd name="connsiteX5" fmla="*/ 1053308 w 2081336"/>
              <a:gd name="connsiteY5" fmla="*/ 523523 h 556557"/>
              <a:gd name="connsiteX6" fmla="*/ 1733267 w 2081336"/>
              <a:gd name="connsiteY6" fmla="*/ 554594 h 556557"/>
              <a:gd name="connsiteX7" fmla="*/ 2080699 w 2081336"/>
              <a:gd name="connsiteY7" fmla="*/ 465428 h 556557"/>
              <a:gd name="connsiteX8" fmla="*/ 1814072 w 2081336"/>
              <a:gd name="connsiteY8" fmla="*/ 270371 h 556557"/>
              <a:gd name="connsiteX9" fmla="*/ 1622021 w 2081336"/>
              <a:gd name="connsiteY9" fmla="*/ 143129 h 556557"/>
              <a:gd name="connsiteX10" fmla="*/ 1148049 w 2081336"/>
              <a:gd name="connsiteY10" fmla="*/ 120273 h 556557"/>
              <a:gd name="connsiteX11" fmla="*/ 826938 w 2081336"/>
              <a:gd name="connsiteY11" fmla="*/ 65717 h 556557"/>
              <a:gd name="connsiteX12" fmla="*/ 393126 w 2081336"/>
              <a:gd name="connsiteY12" fmla="*/ 36 h 556557"/>
              <a:gd name="connsiteX0" fmla="*/ 393126 w 2081336"/>
              <a:gd name="connsiteY0" fmla="*/ 36 h 557817"/>
              <a:gd name="connsiteX1" fmla="*/ 63750 w 2081336"/>
              <a:gd name="connsiteY1" fmla="*/ 74903 h 557817"/>
              <a:gd name="connsiteX2" fmla="*/ 10139 w 2081336"/>
              <a:gd name="connsiteY2" fmla="*/ 303963 h 557817"/>
              <a:gd name="connsiteX3" fmla="*/ 195113 w 2081336"/>
              <a:gd name="connsiteY3" fmla="*/ 485447 h 557817"/>
              <a:gd name="connsiteX4" fmla="*/ 662783 w 2081336"/>
              <a:gd name="connsiteY4" fmla="*/ 481957 h 557817"/>
              <a:gd name="connsiteX5" fmla="*/ 964408 w 2081336"/>
              <a:gd name="connsiteY5" fmla="*/ 504473 h 557817"/>
              <a:gd name="connsiteX6" fmla="*/ 1733267 w 2081336"/>
              <a:gd name="connsiteY6" fmla="*/ 554594 h 557817"/>
              <a:gd name="connsiteX7" fmla="*/ 2080699 w 2081336"/>
              <a:gd name="connsiteY7" fmla="*/ 465428 h 557817"/>
              <a:gd name="connsiteX8" fmla="*/ 1814072 w 2081336"/>
              <a:gd name="connsiteY8" fmla="*/ 270371 h 557817"/>
              <a:gd name="connsiteX9" fmla="*/ 1622021 w 2081336"/>
              <a:gd name="connsiteY9" fmla="*/ 143129 h 557817"/>
              <a:gd name="connsiteX10" fmla="*/ 1148049 w 2081336"/>
              <a:gd name="connsiteY10" fmla="*/ 120273 h 557817"/>
              <a:gd name="connsiteX11" fmla="*/ 826938 w 2081336"/>
              <a:gd name="connsiteY11" fmla="*/ 65717 h 557817"/>
              <a:gd name="connsiteX12" fmla="*/ 393126 w 2081336"/>
              <a:gd name="connsiteY12" fmla="*/ 36 h 557817"/>
              <a:gd name="connsiteX0" fmla="*/ 393126 w 2081336"/>
              <a:gd name="connsiteY0" fmla="*/ 36 h 557817"/>
              <a:gd name="connsiteX1" fmla="*/ 63750 w 2081336"/>
              <a:gd name="connsiteY1" fmla="*/ 74903 h 557817"/>
              <a:gd name="connsiteX2" fmla="*/ 10139 w 2081336"/>
              <a:gd name="connsiteY2" fmla="*/ 303963 h 557817"/>
              <a:gd name="connsiteX3" fmla="*/ 195113 w 2081336"/>
              <a:gd name="connsiteY3" fmla="*/ 485447 h 557817"/>
              <a:gd name="connsiteX4" fmla="*/ 561183 w 2081336"/>
              <a:gd name="connsiteY4" fmla="*/ 466082 h 557817"/>
              <a:gd name="connsiteX5" fmla="*/ 964408 w 2081336"/>
              <a:gd name="connsiteY5" fmla="*/ 504473 h 557817"/>
              <a:gd name="connsiteX6" fmla="*/ 1733267 w 2081336"/>
              <a:gd name="connsiteY6" fmla="*/ 554594 h 557817"/>
              <a:gd name="connsiteX7" fmla="*/ 2080699 w 2081336"/>
              <a:gd name="connsiteY7" fmla="*/ 465428 h 557817"/>
              <a:gd name="connsiteX8" fmla="*/ 1814072 w 2081336"/>
              <a:gd name="connsiteY8" fmla="*/ 270371 h 557817"/>
              <a:gd name="connsiteX9" fmla="*/ 1622021 w 2081336"/>
              <a:gd name="connsiteY9" fmla="*/ 143129 h 557817"/>
              <a:gd name="connsiteX10" fmla="*/ 1148049 w 2081336"/>
              <a:gd name="connsiteY10" fmla="*/ 120273 h 557817"/>
              <a:gd name="connsiteX11" fmla="*/ 826938 w 2081336"/>
              <a:gd name="connsiteY11" fmla="*/ 65717 h 557817"/>
              <a:gd name="connsiteX12" fmla="*/ 393126 w 2081336"/>
              <a:gd name="connsiteY12" fmla="*/ 36 h 557817"/>
              <a:gd name="connsiteX0" fmla="*/ 393126 w 2081336"/>
              <a:gd name="connsiteY0" fmla="*/ 36 h 561738"/>
              <a:gd name="connsiteX1" fmla="*/ 63750 w 2081336"/>
              <a:gd name="connsiteY1" fmla="*/ 74903 h 561738"/>
              <a:gd name="connsiteX2" fmla="*/ 10139 w 2081336"/>
              <a:gd name="connsiteY2" fmla="*/ 303963 h 561738"/>
              <a:gd name="connsiteX3" fmla="*/ 195113 w 2081336"/>
              <a:gd name="connsiteY3" fmla="*/ 485447 h 561738"/>
              <a:gd name="connsiteX4" fmla="*/ 561183 w 2081336"/>
              <a:gd name="connsiteY4" fmla="*/ 466082 h 561738"/>
              <a:gd name="connsiteX5" fmla="*/ 1034258 w 2081336"/>
              <a:gd name="connsiteY5" fmla="*/ 450498 h 561738"/>
              <a:gd name="connsiteX6" fmla="*/ 1733267 w 2081336"/>
              <a:gd name="connsiteY6" fmla="*/ 554594 h 561738"/>
              <a:gd name="connsiteX7" fmla="*/ 2080699 w 2081336"/>
              <a:gd name="connsiteY7" fmla="*/ 465428 h 561738"/>
              <a:gd name="connsiteX8" fmla="*/ 1814072 w 2081336"/>
              <a:gd name="connsiteY8" fmla="*/ 270371 h 561738"/>
              <a:gd name="connsiteX9" fmla="*/ 1622021 w 2081336"/>
              <a:gd name="connsiteY9" fmla="*/ 143129 h 561738"/>
              <a:gd name="connsiteX10" fmla="*/ 1148049 w 2081336"/>
              <a:gd name="connsiteY10" fmla="*/ 120273 h 561738"/>
              <a:gd name="connsiteX11" fmla="*/ 826938 w 2081336"/>
              <a:gd name="connsiteY11" fmla="*/ 65717 h 561738"/>
              <a:gd name="connsiteX12" fmla="*/ 393126 w 2081336"/>
              <a:gd name="connsiteY12" fmla="*/ 36 h 561738"/>
              <a:gd name="connsiteX0" fmla="*/ 393126 w 2081336"/>
              <a:gd name="connsiteY0" fmla="*/ 36 h 561738"/>
              <a:gd name="connsiteX1" fmla="*/ 63750 w 2081336"/>
              <a:gd name="connsiteY1" fmla="*/ 74903 h 561738"/>
              <a:gd name="connsiteX2" fmla="*/ 10139 w 2081336"/>
              <a:gd name="connsiteY2" fmla="*/ 303963 h 561738"/>
              <a:gd name="connsiteX3" fmla="*/ 195113 w 2081336"/>
              <a:gd name="connsiteY3" fmla="*/ 485447 h 561738"/>
              <a:gd name="connsiteX4" fmla="*/ 561183 w 2081336"/>
              <a:gd name="connsiteY4" fmla="*/ 466082 h 561738"/>
              <a:gd name="connsiteX5" fmla="*/ 1034258 w 2081336"/>
              <a:gd name="connsiteY5" fmla="*/ 450498 h 561738"/>
              <a:gd name="connsiteX6" fmla="*/ 1733267 w 2081336"/>
              <a:gd name="connsiteY6" fmla="*/ 554594 h 561738"/>
              <a:gd name="connsiteX7" fmla="*/ 2080699 w 2081336"/>
              <a:gd name="connsiteY7" fmla="*/ 465428 h 561738"/>
              <a:gd name="connsiteX8" fmla="*/ 1814072 w 2081336"/>
              <a:gd name="connsiteY8" fmla="*/ 270371 h 561738"/>
              <a:gd name="connsiteX9" fmla="*/ 1622021 w 2081336"/>
              <a:gd name="connsiteY9" fmla="*/ 143129 h 561738"/>
              <a:gd name="connsiteX10" fmla="*/ 1148049 w 2081336"/>
              <a:gd name="connsiteY10" fmla="*/ 120273 h 561738"/>
              <a:gd name="connsiteX11" fmla="*/ 826938 w 2081336"/>
              <a:gd name="connsiteY11" fmla="*/ 65717 h 561738"/>
              <a:gd name="connsiteX12" fmla="*/ 393126 w 2081336"/>
              <a:gd name="connsiteY12" fmla="*/ 36 h 561738"/>
              <a:gd name="connsiteX0" fmla="*/ 393126 w 2081336"/>
              <a:gd name="connsiteY0" fmla="*/ 36 h 561738"/>
              <a:gd name="connsiteX1" fmla="*/ 63750 w 2081336"/>
              <a:gd name="connsiteY1" fmla="*/ 74903 h 561738"/>
              <a:gd name="connsiteX2" fmla="*/ 10139 w 2081336"/>
              <a:gd name="connsiteY2" fmla="*/ 303963 h 561738"/>
              <a:gd name="connsiteX3" fmla="*/ 195113 w 2081336"/>
              <a:gd name="connsiteY3" fmla="*/ 485447 h 561738"/>
              <a:gd name="connsiteX4" fmla="*/ 707233 w 2081336"/>
              <a:gd name="connsiteY4" fmla="*/ 469257 h 561738"/>
              <a:gd name="connsiteX5" fmla="*/ 1034258 w 2081336"/>
              <a:gd name="connsiteY5" fmla="*/ 450498 h 561738"/>
              <a:gd name="connsiteX6" fmla="*/ 1733267 w 2081336"/>
              <a:gd name="connsiteY6" fmla="*/ 554594 h 561738"/>
              <a:gd name="connsiteX7" fmla="*/ 2080699 w 2081336"/>
              <a:gd name="connsiteY7" fmla="*/ 465428 h 561738"/>
              <a:gd name="connsiteX8" fmla="*/ 1814072 w 2081336"/>
              <a:gd name="connsiteY8" fmla="*/ 270371 h 561738"/>
              <a:gd name="connsiteX9" fmla="*/ 1622021 w 2081336"/>
              <a:gd name="connsiteY9" fmla="*/ 143129 h 561738"/>
              <a:gd name="connsiteX10" fmla="*/ 1148049 w 2081336"/>
              <a:gd name="connsiteY10" fmla="*/ 120273 h 561738"/>
              <a:gd name="connsiteX11" fmla="*/ 826938 w 2081336"/>
              <a:gd name="connsiteY11" fmla="*/ 65717 h 561738"/>
              <a:gd name="connsiteX12" fmla="*/ 393126 w 2081336"/>
              <a:gd name="connsiteY12" fmla="*/ 36 h 561738"/>
              <a:gd name="connsiteX0" fmla="*/ 393126 w 2081336"/>
              <a:gd name="connsiteY0" fmla="*/ 36 h 561738"/>
              <a:gd name="connsiteX1" fmla="*/ 63750 w 2081336"/>
              <a:gd name="connsiteY1" fmla="*/ 74903 h 561738"/>
              <a:gd name="connsiteX2" fmla="*/ 10139 w 2081336"/>
              <a:gd name="connsiteY2" fmla="*/ 303963 h 561738"/>
              <a:gd name="connsiteX3" fmla="*/ 195113 w 2081336"/>
              <a:gd name="connsiteY3" fmla="*/ 485447 h 561738"/>
              <a:gd name="connsiteX4" fmla="*/ 707233 w 2081336"/>
              <a:gd name="connsiteY4" fmla="*/ 469257 h 561738"/>
              <a:gd name="connsiteX5" fmla="*/ 1034258 w 2081336"/>
              <a:gd name="connsiteY5" fmla="*/ 450498 h 561738"/>
              <a:gd name="connsiteX6" fmla="*/ 1733267 w 2081336"/>
              <a:gd name="connsiteY6" fmla="*/ 554594 h 561738"/>
              <a:gd name="connsiteX7" fmla="*/ 2080699 w 2081336"/>
              <a:gd name="connsiteY7" fmla="*/ 465428 h 561738"/>
              <a:gd name="connsiteX8" fmla="*/ 1814072 w 2081336"/>
              <a:gd name="connsiteY8" fmla="*/ 270371 h 561738"/>
              <a:gd name="connsiteX9" fmla="*/ 1622021 w 2081336"/>
              <a:gd name="connsiteY9" fmla="*/ 143129 h 561738"/>
              <a:gd name="connsiteX10" fmla="*/ 1148049 w 2081336"/>
              <a:gd name="connsiteY10" fmla="*/ 120273 h 561738"/>
              <a:gd name="connsiteX11" fmla="*/ 826938 w 2081336"/>
              <a:gd name="connsiteY11" fmla="*/ 65717 h 561738"/>
              <a:gd name="connsiteX12" fmla="*/ 393126 w 2081336"/>
              <a:gd name="connsiteY12" fmla="*/ 36 h 561738"/>
              <a:gd name="connsiteX0" fmla="*/ 393126 w 2081336"/>
              <a:gd name="connsiteY0" fmla="*/ 36 h 560582"/>
              <a:gd name="connsiteX1" fmla="*/ 63750 w 2081336"/>
              <a:gd name="connsiteY1" fmla="*/ 74903 h 560582"/>
              <a:gd name="connsiteX2" fmla="*/ 10139 w 2081336"/>
              <a:gd name="connsiteY2" fmla="*/ 303963 h 560582"/>
              <a:gd name="connsiteX3" fmla="*/ 195113 w 2081336"/>
              <a:gd name="connsiteY3" fmla="*/ 485447 h 560582"/>
              <a:gd name="connsiteX4" fmla="*/ 707233 w 2081336"/>
              <a:gd name="connsiteY4" fmla="*/ 469257 h 560582"/>
              <a:gd name="connsiteX5" fmla="*/ 1034258 w 2081336"/>
              <a:gd name="connsiteY5" fmla="*/ 466373 h 560582"/>
              <a:gd name="connsiteX6" fmla="*/ 1733267 w 2081336"/>
              <a:gd name="connsiteY6" fmla="*/ 554594 h 560582"/>
              <a:gd name="connsiteX7" fmla="*/ 2080699 w 2081336"/>
              <a:gd name="connsiteY7" fmla="*/ 465428 h 560582"/>
              <a:gd name="connsiteX8" fmla="*/ 1814072 w 2081336"/>
              <a:gd name="connsiteY8" fmla="*/ 270371 h 560582"/>
              <a:gd name="connsiteX9" fmla="*/ 1622021 w 2081336"/>
              <a:gd name="connsiteY9" fmla="*/ 143129 h 560582"/>
              <a:gd name="connsiteX10" fmla="*/ 1148049 w 2081336"/>
              <a:gd name="connsiteY10" fmla="*/ 120273 h 560582"/>
              <a:gd name="connsiteX11" fmla="*/ 826938 w 2081336"/>
              <a:gd name="connsiteY11" fmla="*/ 65717 h 560582"/>
              <a:gd name="connsiteX12" fmla="*/ 393126 w 2081336"/>
              <a:gd name="connsiteY12" fmla="*/ 36 h 560582"/>
              <a:gd name="connsiteX0" fmla="*/ 393126 w 2081336"/>
              <a:gd name="connsiteY0" fmla="*/ 36 h 560582"/>
              <a:gd name="connsiteX1" fmla="*/ 63750 w 2081336"/>
              <a:gd name="connsiteY1" fmla="*/ 74903 h 560582"/>
              <a:gd name="connsiteX2" fmla="*/ 10139 w 2081336"/>
              <a:gd name="connsiteY2" fmla="*/ 303963 h 560582"/>
              <a:gd name="connsiteX3" fmla="*/ 195113 w 2081336"/>
              <a:gd name="connsiteY3" fmla="*/ 485447 h 560582"/>
              <a:gd name="connsiteX4" fmla="*/ 672308 w 2081336"/>
              <a:gd name="connsiteY4" fmla="*/ 462907 h 560582"/>
              <a:gd name="connsiteX5" fmla="*/ 1034258 w 2081336"/>
              <a:gd name="connsiteY5" fmla="*/ 466373 h 560582"/>
              <a:gd name="connsiteX6" fmla="*/ 1733267 w 2081336"/>
              <a:gd name="connsiteY6" fmla="*/ 554594 h 560582"/>
              <a:gd name="connsiteX7" fmla="*/ 2080699 w 2081336"/>
              <a:gd name="connsiteY7" fmla="*/ 465428 h 560582"/>
              <a:gd name="connsiteX8" fmla="*/ 1814072 w 2081336"/>
              <a:gd name="connsiteY8" fmla="*/ 270371 h 560582"/>
              <a:gd name="connsiteX9" fmla="*/ 1622021 w 2081336"/>
              <a:gd name="connsiteY9" fmla="*/ 143129 h 560582"/>
              <a:gd name="connsiteX10" fmla="*/ 1148049 w 2081336"/>
              <a:gd name="connsiteY10" fmla="*/ 120273 h 560582"/>
              <a:gd name="connsiteX11" fmla="*/ 826938 w 2081336"/>
              <a:gd name="connsiteY11" fmla="*/ 65717 h 560582"/>
              <a:gd name="connsiteX12" fmla="*/ 393126 w 2081336"/>
              <a:gd name="connsiteY12" fmla="*/ 36 h 560582"/>
              <a:gd name="connsiteX0" fmla="*/ 388471 w 2076681"/>
              <a:gd name="connsiteY0" fmla="*/ 36 h 560582"/>
              <a:gd name="connsiteX1" fmla="*/ 59095 w 2076681"/>
              <a:gd name="connsiteY1" fmla="*/ 74903 h 560582"/>
              <a:gd name="connsiteX2" fmla="*/ 5484 w 2076681"/>
              <a:gd name="connsiteY2" fmla="*/ 303963 h 560582"/>
              <a:gd name="connsiteX3" fmla="*/ 126958 w 2076681"/>
              <a:gd name="connsiteY3" fmla="*/ 475922 h 560582"/>
              <a:gd name="connsiteX4" fmla="*/ 667653 w 2076681"/>
              <a:gd name="connsiteY4" fmla="*/ 462907 h 560582"/>
              <a:gd name="connsiteX5" fmla="*/ 1029603 w 2076681"/>
              <a:gd name="connsiteY5" fmla="*/ 466373 h 560582"/>
              <a:gd name="connsiteX6" fmla="*/ 1728612 w 2076681"/>
              <a:gd name="connsiteY6" fmla="*/ 554594 h 560582"/>
              <a:gd name="connsiteX7" fmla="*/ 2076044 w 2076681"/>
              <a:gd name="connsiteY7" fmla="*/ 465428 h 560582"/>
              <a:gd name="connsiteX8" fmla="*/ 1809417 w 2076681"/>
              <a:gd name="connsiteY8" fmla="*/ 270371 h 560582"/>
              <a:gd name="connsiteX9" fmla="*/ 1617366 w 2076681"/>
              <a:gd name="connsiteY9" fmla="*/ 143129 h 560582"/>
              <a:gd name="connsiteX10" fmla="*/ 1143394 w 2076681"/>
              <a:gd name="connsiteY10" fmla="*/ 120273 h 560582"/>
              <a:gd name="connsiteX11" fmla="*/ 822283 w 2076681"/>
              <a:gd name="connsiteY11" fmla="*/ 65717 h 560582"/>
              <a:gd name="connsiteX12" fmla="*/ 388471 w 2076681"/>
              <a:gd name="connsiteY12" fmla="*/ 36 h 560582"/>
              <a:gd name="connsiteX0" fmla="*/ 393864 w 2082074"/>
              <a:gd name="connsiteY0" fmla="*/ 36 h 560582"/>
              <a:gd name="connsiteX1" fmla="*/ 64488 w 2082074"/>
              <a:gd name="connsiteY1" fmla="*/ 74903 h 560582"/>
              <a:gd name="connsiteX2" fmla="*/ 4527 w 2082074"/>
              <a:gd name="connsiteY2" fmla="*/ 262688 h 560582"/>
              <a:gd name="connsiteX3" fmla="*/ 132351 w 2082074"/>
              <a:gd name="connsiteY3" fmla="*/ 475922 h 560582"/>
              <a:gd name="connsiteX4" fmla="*/ 673046 w 2082074"/>
              <a:gd name="connsiteY4" fmla="*/ 462907 h 560582"/>
              <a:gd name="connsiteX5" fmla="*/ 1034996 w 2082074"/>
              <a:gd name="connsiteY5" fmla="*/ 466373 h 560582"/>
              <a:gd name="connsiteX6" fmla="*/ 1734005 w 2082074"/>
              <a:gd name="connsiteY6" fmla="*/ 554594 h 560582"/>
              <a:gd name="connsiteX7" fmla="*/ 2081437 w 2082074"/>
              <a:gd name="connsiteY7" fmla="*/ 465428 h 560582"/>
              <a:gd name="connsiteX8" fmla="*/ 1814810 w 2082074"/>
              <a:gd name="connsiteY8" fmla="*/ 270371 h 560582"/>
              <a:gd name="connsiteX9" fmla="*/ 1622759 w 2082074"/>
              <a:gd name="connsiteY9" fmla="*/ 143129 h 560582"/>
              <a:gd name="connsiteX10" fmla="*/ 1148787 w 2082074"/>
              <a:gd name="connsiteY10" fmla="*/ 120273 h 560582"/>
              <a:gd name="connsiteX11" fmla="*/ 827676 w 2082074"/>
              <a:gd name="connsiteY11" fmla="*/ 65717 h 560582"/>
              <a:gd name="connsiteX12" fmla="*/ 393864 w 2082074"/>
              <a:gd name="connsiteY12" fmla="*/ 36 h 560582"/>
              <a:gd name="connsiteX0" fmla="*/ 389410 w 2077620"/>
              <a:gd name="connsiteY0" fmla="*/ 36 h 560582"/>
              <a:gd name="connsiteX1" fmla="*/ 60034 w 2077620"/>
              <a:gd name="connsiteY1" fmla="*/ 74903 h 560582"/>
              <a:gd name="connsiteX2" fmla="*/ 73 w 2077620"/>
              <a:gd name="connsiteY2" fmla="*/ 262688 h 560582"/>
              <a:gd name="connsiteX3" fmla="*/ 127897 w 2077620"/>
              <a:gd name="connsiteY3" fmla="*/ 475922 h 560582"/>
              <a:gd name="connsiteX4" fmla="*/ 668592 w 2077620"/>
              <a:gd name="connsiteY4" fmla="*/ 462907 h 560582"/>
              <a:gd name="connsiteX5" fmla="*/ 1030542 w 2077620"/>
              <a:gd name="connsiteY5" fmla="*/ 466373 h 560582"/>
              <a:gd name="connsiteX6" fmla="*/ 1729551 w 2077620"/>
              <a:gd name="connsiteY6" fmla="*/ 554594 h 560582"/>
              <a:gd name="connsiteX7" fmla="*/ 2076983 w 2077620"/>
              <a:gd name="connsiteY7" fmla="*/ 465428 h 560582"/>
              <a:gd name="connsiteX8" fmla="*/ 1810356 w 2077620"/>
              <a:gd name="connsiteY8" fmla="*/ 270371 h 560582"/>
              <a:gd name="connsiteX9" fmla="*/ 1618305 w 2077620"/>
              <a:gd name="connsiteY9" fmla="*/ 143129 h 560582"/>
              <a:gd name="connsiteX10" fmla="*/ 1144333 w 2077620"/>
              <a:gd name="connsiteY10" fmla="*/ 120273 h 560582"/>
              <a:gd name="connsiteX11" fmla="*/ 823222 w 2077620"/>
              <a:gd name="connsiteY11" fmla="*/ 65717 h 560582"/>
              <a:gd name="connsiteX12" fmla="*/ 389410 w 2077620"/>
              <a:gd name="connsiteY12" fmla="*/ 36 h 56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7620" h="560582">
                <a:moveTo>
                  <a:pt x="389410" y="36"/>
                </a:moveTo>
                <a:cubicBezTo>
                  <a:pt x="262212" y="1567"/>
                  <a:pt x="124923" y="31128"/>
                  <a:pt x="60034" y="74903"/>
                </a:cubicBezTo>
                <a:cubicBezTo>
                  <a:pt x="-4855" y="118678"/>
                  <a:pt x="1463" y="199027"/>
                  <a:pt x="73" y="262688"/>
                </a:cubicBezTo>
                <a:cubicBezTo>
                  <a:pt x="-1317" y="326349"/>
                  <a:pt x="16477" y="442552"/>
                  <a:pt x="127897" y="475922"/>
                </a:cubicBezTo>
                <a:cubicBezTo>
                  <a:pt x="239317" y="509292"/>
                  <a:pt x="518151" y="464498"/>
                  <a:pt x="668592" y="462907"/>
                </a:cubicBezTo>
                <a:cubicBezTo>
                  <a:pt x="819033" y="461316"/>
                  <a:pt x="853716" y="451092"/>
                  <a:pt x="1030542" y="466373"/>
                </a:cubicBezTo>
                <a:cubicBezTo>
                  <a:pt x="1207369" y="481654"/>
                  <a:pt x="1555144" y="554751"/>
                  <a:pt x="1729551" y="554594"/>
                </a:cubicBezTo>
                <a:cubicBezTo>
                  <a:pt x="1903958" y="554437"/>
                  <a:pt x="2063515" y="595349"/>
                  <a:pt x="2076983" y="465428"/>
                </a:cubicBezTo>
                <a:cubicBezTo>
                  <a:pt x="2090451" y="335507"/>
                  <a:pt x="1886802" y="324087"/>
                  <a:pt x="1810356" y="270371"/>
                </a:cubicBezTo>
                <a:cubicBezTo>
                  <a:pt x="1733910" y="216655"/>
                  <a:pt x="1729309" y="168145"/>
                  <a:pt x="1618305" y="143129"/>
                </a:cubicBezTo>
                <a:cubicBezTo>
                  <a:pt x="1507301" y="118113"/>
                  <a:pt x="1296733" y="136560"/>
                  <a:pt x="1144333" y="120273"/>
                </a:cubicBezTo>
                <a:cubicBezTo>
                  <a:pt x="991933" y="103986"/>
                  <a:pt x="949042" y="85756"/>
                  <a:pt x="823222" y="65717"/>
                </a:cubicBezTo>
                <a:cubicBezTo>
                  <a:pt x="697402" y="45678"/>
                  <a:pt x="516608" y="-1495"/>
                  <a:pt x="389410" y="36"/>
                </a:cubicBezTo>
                <a:close/>
              </a:path>
            </a:pathLst>
          </a:cu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79160A-0EC2-E147-A7D8-86F38A7826BE}"/>
              </a:ext>
            </a:extLst>
          </p:cNvPr>
          <p:cNvSpPr txBox="1"/>
          <p:nvPr/>
        </p:nvSpPr>
        <p:spPr>
          <a:xfrm>
            <a:off x="5763714" y="3563938"/>
            <a:ext cx="867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THAILAND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1B94B9-9E6A-F44C-AB7C-305B1F5FC4F4}"/>
              </a:ext>
            </a:extLst>
          </p:cNvPr>
          <p:cNvSpPr txBox="1"/>
          <p:nvPr/>
        </p:nvSpPr>
        <p:spPr>
          <a:xfrm>
            <a:off x="5980448" y="3752062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PHILIPPINES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6E15EC-C206-6A40-AD75-BE6218508899}"/>
              </a:ext>
            </a:extLst>
          </p:cNvPr>
          <p:cNvSpPr txBox="1"/>
          <p:nvPr/>
        </p:nvSpPr>
        <p:spPr>
          <a:xfrm>
            <a:off x="4897152" y="3461400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MALAYSIA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CC5C7E-7725-5D44-BA2E-41F3EB697062}"/>
              </a:ext>
            </a:extLst>
          </p:cNvPr>
          <p:cNvSpPr txBox="1"/>
          <p:nvPr/>
        </p:nvSpPr>
        <p:spPr>
          <a:xfrm>
            <a:off x="5002675" y="3667983"/>
            <a:ext cx="894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MYANMAR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FDCD23-13AD-3F46-BEA9-C9100D065991}"/>
              </a:ext>
            </a:extLst>
          </p:cNvPr>
          <p:cNvSpPr txBox="1"/>
          <p:nvPr/>
        </p:nvSpPr>
        <p:spPr>
          <a:xfrm>
            <a:off x="4905253" y="3202767"/>
            <a:ext cx="8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BDAC9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SE ASIA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1CA80D1C-C596-1F47-B932-46CB7B9595D8}"/>
              </a:ext>
            </a:extLst>
          </p:cNvPr>
          <p:cNvSpPr/>
          <p:nvPr/>
        </p:nvSpPr>
        <p:spPr>
          <a:xfrm rot="10800000">
            <a:off x="7214159" y="3349363"/>
            <a:ext cx="1910586" cy="729290"/>
          </a:xfrm>
          <a:custGeom>
            <a:avLst/>
            <a:gdLst>
              <a:gd name="connsiteX0" fmla="*/ 1290373 w 1879342"/>
              <a:gd name="connsiteY0" fmla="*/ 186280 h 854129"/>
              <a:gd name="connsiteX1" fmla="*/ 807294 w 1879342"/>
              <a:gd name="connsiteY1" fmla="*/ 5125 h 854129"/>
              <a:gd name="connsiteX2" fmla="*/ 246577 w 1879342"/>
              <a:gd name="connsiteY2" fmla="*/ 65510 h 854129"/>
              <a:gd name="connsiteX3" fmla="*/ 203445 w 1879342"/>
              <a:gd name="connsiteY3" fmla="*/ 229412 h 854129"/>
              <a:gd name="connsiteX4" fmla="*/ 39543 w 1879342"/>
              <a:gd name="connsiteY4" fmla="*/ 289797 h 854129"/>
              <a:gd name="connsiteX5" fmla="*/ 39543 w 1879342"/>
              <a:gd name="connsiteY5" fmla="*/ 660733 h 854129"/>
              <a:gd name="connsiteX6" fmla="*/ 479490 w 1879342"/>
              <a:gd name="connsiteY6" fmla="*/ 850514 h 854129"/>
              <a:gd name="connsiteX7" fmla="*/ 1083339 w 1879342"/>
              <a:gd name="connsiteY7" fmla="*/ 790129 h 854129"/>
              <a:gd name="connsiteX8" fmla="*/ 1506033 w 1879342"/>
              <a:gd name="connsiteY8" fmla="*/ 746997 h 854129"/>
              <a:gd name="connsiteX9" fmla="*/ 1764826 w 1879342"/>
              <a:gd name="connsiteY9" fmla="*/ 695238 h 854129"/>
              <a:gd name="connsiteX10" fmla="*/ 1876969 w 1879342"/>
              <a:gd name="connsiteY10" fmla="*/ 376061 h 854129"/>
              <a:gd name="connsiteX11" fmla="*/ 1669935 w 1879342"/>
              <a:gd name="connsiteY11" fmla="*/ 194906 h 854129"/>
              <a:gd name="connsiteX12" fmla="*/ 1290373 w 1879342"/>
              <a:gd name="connsiteY12" fmla="*/ 186280 h 854129"/>
              <a:gd name="connsiteX0" fmla="*/ 1302911 w 1891880"/>
              <a:gd name="connsiteY0" fmla="*/ 186280 h 854129"/>
              <a:gd name="connsiteX1" fmla="*/ 819832 w 1891880"/>
              <a:gd name="connsiteY1" fmla="*/ 5125 h 854129"/>
              <a:gd name="connsiteX2" fmla="*/ 259115 w 1891880"/>
              <a:gd name="connsiteY2" fmla="*/ 65510 h 854129"/>
              <a:gd name="connsiteX3" fmla="*/ 215983 w 1891880"/>
              <a:gd name="connsiteY3" fmla="*/ 229412 h 854129"/>
              <a:gd name="connsiteX4" fmla="*/ 26587 w 1891880"/>
              <a:gd name="connsiteY4" fmla="*/ 364678 h 854129"/>
              <a:gd name="connsiteX5" fmla="*/ 52081 w 1891880"/>
              <a:gd name="connsiteY5" fmla="*/ 660733 h 854129"/>
              <a:gd name="connsiteX6" fmla="*/ 492028 w 1891880"/>
              <a:gd name="connsiteY6" fmla="*/ 850514 h 854129"/>
              <a:gd name="connsiteX7" fmla="*/ 1095877 w 1891880"/>
              <a:gd name="connsiteY7" fmla="*/ 790129 h 854129"/>
              <a:gd name="connsiteX8" fmla="*/ 1518571 w 1891880"/>
              <a:gd name="connsiteY8" fmla="*/ 746997 h 854129"/>
              <a:gd name="connsiteX9" fmla="*/ 1777364 w 1891880"/>
              <a:gd name="connsiteY9" fmla="*/ 695238 h 854129"/>
              <a:gd name="connsiteX10" fmla="*/ 1889507 w 1891880"/>
              <a:gd name="connsiteY10" fmla="*/ 376061 h 854129"/>
              <a:gd name="connsiteX11" fmla="*/ 1682473 w 1891880"/>
              <a:gd name="connsiteY11" fmla="*/ 194906 h 854129"/>
              <a:gd name="connsiteX12" fmla="*/ 1302911 w 1891880"/>
              <a:gd name="connsiteY12" fmla="*/ 186280 h 854129"/>
              <a:gd name="connsiteX0" fmla="*/ 1296327 w 1885296"/>
              <a:gd name="connsiteY0" fmla="*/ 186036 h 853885"/>
              <a:gd name="connsiteX1" fmla="*/ 813248 w 1885296"/>
              <a:gd name="connsiteY1" fmla="*/ 4881 h 853885"/>
              <a:gd name="connsiteX2" fmla="*/ 252531 w 1885296"/>
              <a:gd name="connsiteY2" fmla="*/ 65266 h 853885"/>
              <a:gd name="connsiteX3" fmla="*/ 98925 w 1885296"/>
              <a:gd name="connsiteY3" fmla="*/ 209200 h 853885"/>
              <a:gd name="connsiteX4" fmla="*/ 20003 w 1885296"/>
              <a:gd name="connsiteY4" fmla="*/ 364434 h 853885"/>
              <a:gd name="connsiteX5" fmla="*/ 45497 w 1885296"/>
              <a:gd name="connsiteY5" fmla="*/ 660489 h 853885"/>
              <a:gd name="connsiteX6" fmla="*/ 485444 w 1885296"/>
              <a:gd name="connsiteY6" fmla="*/ 850270 h 853885"/>
              <a:gd name="connsiteX7" fmla="*/ 1089293 w 1885296"/>
              <a:gd name="connsiteY7" fmla="*/ 789885 h 853885"/>
              <a:gd name="connsiteX8" fmla="*/ 1511987 w 1885296"/>
              <a:gd name="connsiteY8" fmla="*/ 746753 h 853885"/>
              <a:gd name="connsiteX9" fmla="*/ 1770780 w 1885296"/>
              <a:gd name="connsiteY9" fmla="*/ 694994 h 853885"/>
              <a:gd name="connsiteX10" fmla="*/ 1882923 w 1885296"/>
              <a:gd name="connsiteY10" fmla="*/ 375817 h 853885"/>
              <a:gd name="connsiteX11" fmla="*/ 1675889 w 1885296"/>
              <a:gd name="connsiteY11" fmla="*/ 194662 h 853885"/>
              <a:gd name="connsiteX12" fmla="*/ 1296327 w 1885296"/>
              <a:gd name="connsiteY12" fmla="*/ 186036 h 853885"/>
              <a:gd name="connsiteX0" fmla="*/ 1296327 w 1885296"/>
              <a:gd name="connsiteY0" fmla="*/ 187553 h 855402"/>
              <a:gd name="connsiteX1" fmla="*/ 813248 w 1885296"/>
              <a:gd name="connsiteY1" fmla="*/ 6398 h 855402"/>
              <a:gd name="connsiteX2" fmla="*/ 307769 w 1885296"/>
              <a:gd name="connsiteY2" fmla="*/ 56799 h 855402"/>
              <a:gd name="connsiteX3" fmla="*/ 98925 w 1885296"/>
              <a:gd name="connsiteY3" fmla="*/ 210717 h 855402"/>
              <a:gd name="connsiteX4" fmla="*/ 20003 w 1885296"/>
              <a:gd name="connsiteY4" fmla="*/ 365951 h 855402"/>
              <a:gd name="connsiteX5" fmla="*/ 45497 w 1885296"/>
              <a:gd name="connsiteY5" fmla="*/ 662006 h 855402"/>
              <a:gd name="connsiteX6" fmla="*/ 485444 w 1885296"/>
              <a:gd name="connsiteY6" fmla="*/ 851787 h 855402"/>
              <a:gd name="connsiteX7" fmla="*/ 1089293 w 1885296"/>
              <a:gd name="connsiteY7" fmla="*/ 791402 h 855402"/>
              <a:gd name="connsiteX8" fmla="*/ 1511987 w 1885296"/>
              <a:gd name="connsiteY8" fmla="*/ 748270 h 855402"/>
              <a:gd name="connsiteX9" fmla="*/ 1770780 w 1885296"/>
              <a:gd name="connsiteY9" fmla="*/ 696511 h 855402"/>
              <a:gd name="connsiteX10" fmla="*/ 1882923 w 1885296"/>
              <a:gd name="connsiteY10" fmla="*/ 377334 h 855402"/>
              <a:gd name="connsiteX11" fmla="*/ 1675889 w 1885296"/>
              <a:gd name="connsiteY11" fmla="*/ 196179 h 855402"/>
              <a:gd name="connsiteX12" fmla="*/ 1296327 w 1885296"/>
              <a:gd name="connsiteY12" fmla="*/ 187553 h 855402"/>
              <a:gd name="connsiteX0" fmla="*/ 1298771 w 1887740"/>
              <a:gd name="connsiteY0" fmla="*/ 186809 h 854658"/>
              <a:gd name="connsiteX1" fmla="*/ 815692 w 1887740"/>
              <a:gd name="connsiteY1" fmla="*/ 5654 h 854658"/>
              <a:gd name="connsiteX2" fmla="*/ 310213 w 1887740"/>
              <a:gd name="connsiteY2" fmla="*/ 56055 h 854658"/>
              <a:gd name="connsiteX3" fmla="*/ 143859 w 1887740"/>
              <a:gd name="connsiteY3" fmla="*/ 160053 h 854658"/>
              <a:gd name="connsiteX4" fmla="*/ 22447 w 1887740"/>
              <a:gd name="connsiteY4" fmla="*/ 365207 h 854658"/>
              <a:gd name="connsiteX5" fmla="*/ 47941 w 1887740"/>
              <a:gd name="connsiteY5" fmla="*/ 661262 h 854658"/>
              <a:gd name="connsiteX6" fmla="*/ 487888 w 1887740"/>
              <a:gd name="connsiteY6" fmla="*/ 851043 h 854658"/>
              <a:gd name="connsiteX7" fmla="*/ 1091737 w 1887740"/>
              <a:gd name="connsiteY7" fmla="*/ 790658 h 854658"/>
              <a:gd name="connsiteX8" fmla="*/ 1514431 w 1887740"/>
              <a:gd name="connsiteY8" fmla="*/ 747526 h 854658"/>
              <a:gd name="connsiteX9" fmla="*/ 1773224 w 1887740"/>
              <a:gd name="connsiteY9" fmla="*/ 695767 h 854658"/>
              <a:gd name="connsiteX10" fmla="*/ 1885367 w 1887740"/>
              <a:gd name="connsiteY10" fmla="*/ 376590 h 854658"/>
              <a:gd name="connsiteX11" fmla="*/ 1678333 w 1887740"/>
              <a:gd name="connsiteY11" fmla="*/ 195435 h 854658"/>
              <a:gd name="connsiteX12" fmla="*/ 1298771 w 1887740"/>
              <a:gd name="connsiteY12" fmla="*/ 186809 h 85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7740" h="854658">
                <a:moveTo>
                  <a:pt x="1298771" y="186809"/>
                </a:moveTo>
                <a:cubicBezTo>
                  <a:pt x="1154998" y="155179"/>
                  <a:pt x="980452" y="27446"/>
                  <a:pt x="815692" y="5654"/>
                </a:cubicBezTo>
                <a:cubicBezTo>
                  <a:pt x="650932" y="-16138"/>
                  <a:pt x="422185" y="30322"/>
                  <a:pt x="310213" y="56055"/>
                </a:cubicBezTo>
                <a:cubicBezTo>
                  <a:pt x="198241" y="81788"/>
                  <a:pt x="191820" y="108528"/>
                  <a:pt x="143859" y="160053"/>
                </a:cubicBezTo>
                <a:cubicBezTo>
                  <a:pt x="95898" y="211578"/>
                  <a:pt x="38433" y="281672"/>
                  <a:pt x="22447" y="365207"/>
                </a:cubicBezTo>
                <a:cubicBezTo>
                  <a:pt x="6461" y="448742"/>
                  <a:pt x="-29632" y="580289"/>
                  <a:pt x="47941" y="661262"/>
                </a:cubicBezTo>
                <a:cubicBezTo>
                  <a:pt x="125514" y="742235"/>
                  <a:pt x="313922" y="829477"/>
                  <a:pt x="487888" y="851043"/>
                </a:cubicBezTo>
                <a:cubicBezTo>
                  <a:pt x="661854" y="872609"/>
                  <a:pt x="1091737" y="790658"/>
                  <a:pt x="1091737" y="790658"/>
                </a:cubicBezTo>
                <a:cubicBezTo>
                  <a:pt x="1262827" y="773405"/>
                  <a:pt x="1400850" y="763341"/>
                  <a:pt x="1514431" y="747526"/>
                </a:cubicBezTo>
                <a:cubicBezTo>
                  <a:pt x="1628012" y="731711"/>
                  <a:pt x="1711401" y="757590"/>
                  <a:pt x="1773224" y="695767"/>
                </a:cubicBezTo>
                <a:cubicBezTo>
                  <a:pt x="1835047" y="633944"/>
                  <a:pt x="1901182" y="459979"/>
                  <a:pt x="1885367" y="376590"/>
                </a:cubicBezTo>
                <a:cubicBezTo>
                  <a:pt x="1869552" y="293201"/>
                  <a:pt x="1773223" y="225627"/>
                  <a:pt x="1678333" y="195435"/>
                </a:cubicBezTo>
                <a:cubicBezTo>
                  <a:pt x="1583443" y="165243"/>
                  <a:pt x="1442544" y="218439"/>
                  <a:pt x="1298771" y="186809"/>
                </a:cubicBezTo>
                <a:close/>
              </a:path>
            </a:pathLst>
          </a:cu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B8A531-F4FA-E64A-AAA1-E69ADBDA3101}"/>
              </a:ext>
            </a:extLst>
          </p:cNvPr>
          <p:cNvSpPr txBox="1"/>
          <p:nvPr/>
        </p:nvSpPr>
        <p:spPr>
          <a:xfrm>
            <a:off x="7251691" y="3473755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RUSSIA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CD6DA4-327C-AD4F-9227-6C809D7F165D}"/>
              </a:ext>
            </a:extLst>
          </p:cNvPr>
          <p:cNvSpPr txBox="1"/>
          <p:nvPr/>
        </p:nvSpPr>
        <p:spPr>
          <a:xfrm>
            <a:off x="7382393" y="3729370"/>
            <a:ext cx="9124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INDONESIA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D89A0A-854B-9C47-94F0-001EAC71985B}"/>
              </a:ext>
            </a:extLst>
          </p:cNvPr>
          <p:cNvSpPr txBox="1"/>
          <p:nvPr/>
        </p:nvSpPr>
        <p:spPr>
          <a:xfrm>
            <a:off x="8392053" y="3753653"/>
            <a:ext cx="550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INDIA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386396-8BF1-124A-977C-D41BC98B0117}"/>
              </a:ext>
            </a:extLst>
          </p:cNvPr>
          <p:cNvSpPr txBox="1"/>
          <p:nvPr/>
        </p:nvSpPr>
        <p:spPr>
          <a:xfrm>
            <a:off x="8555763" y="3395691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CHINA</a:t>
            </a:r>
          </a:p>
        </p:txBody>
      </p:sp>
      <p:pic>
        <p:nvPicPr>
          <p:cNvPr id="1026" name="Picture 2" descr="FINN labs (@labs_finn_no) | Twitter">
            <a:extLst>
              <a:ext uri="{FF2B5EF4-FFF2-40B4-BE49-F238E27FC236}">
                <a16:creationId xmlns:a16="http://schemas.microsoft.com/office/drawing/2014/main" id="{88BA4D30-B826-9D4F-9446-501884687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4" b="33834"/>
          <a:stretch/>
        </p:blipFill>
        <p:spPr bwMode="auto">
          <a:xfrm>
            <a:off x="3153134" y="5176854"/>
            <a:ext cx="763351" cy="24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783AD51-06A0-C64E-BB2C-7FDB2FDA7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711" y="5045669"/>
            <a:ext cx="1047225" cy="21894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F905CE-FCA6-3A4D-80C7-27D5DAD78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14" y="4359181"/>
            <a:ext cx="791116" cy="19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illow MediaRoom - Logos">
            <a:extLst>
              <a:ext uri="{FF2B5EF4-FFF2-40B4-BE49-F238E27FC236}">
                <a16:creationId xmlns:a16="http://schemas.microsoft.com/office/drawing/2014/main" id="{031B0CC6-0866-6C47-85A4-30ECCEF6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582" y="2599417"/>
            <a:ext cx="619071" cy="1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emnet Logo Download Vector">
            <a:extLst>
              <a:ext uri="{FF2B5EF4-FFF2-40B4-BE49-F238E27FC236}">
                <a16:creationId xmlns:a16="http://schemas.microsoft.com/office/drawing/2014/main" id="{B112CE8F-B79A-0544-8FB6-4DE17A049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06" y="3413101"/>
            <a:ext cx="607268" cy="14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uodas.lt 4.9.0 Download Android APK | Aptoide">
            <a:extLst>
              <a:ext uri="{FF2B5EF4-FFF2-40B4-BE49-F238E27FC236}">
                <a16:creationId xmlns:a16="http://schemas.microsoft.com/office/drawing/2014/main" id="{2A22D3EC-0B00-8749-8927-1E831108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29" y="2561646"/>
            <a:ext cx="297928" cy="2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w We Grew PropertyGuru Resources Blog Traffic By 114%">
            <a:extLst>
              <a:ext uri="{FF2B5EF4-FFF2-40B4-BE49-F238E27FC236}">
                <a16:creationId xmlns:a16="http://schemas.microsoft.com/office/drawing/2014/main" id="{92C4A75C-1B75-A740-90C5-AC7A8CBA3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24401" r="31662" b="26607"/>
          <a:stretch/>
        </p:blipFill>
        <p:spPr bwMode="auto">
          <a:xfrm>
            <a:off x="3410138" y="2741631"/>
            <a:ext cx="323115" cy="3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0E3A892-A738-0548-9F8B-1E294ADA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44" y="2548330"/>
            <a:ext cx="785397" cy="1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65A99A4-024A-AD47-8E00-5E9F1667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20" y="2516768"/>
            <a:ext cx="785397" cy="1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dealista-logo-100x250 | immoviewer.com">
            <a:extLst>
              <a:ext uri="{FF2B5EF4-FFF2-40B4-BE49-F238E27FC236}">
                <a16:creationId xmlns:a16="http://schemas.microsoft.com/office/drawing/2014/main" id="{1D3206DF-7A58-9C40-B74E-DA81C9023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6" r="33834" b="33695"/>
          <a:stretch/>
        </p:blipFill>
        <p:spPr bwMode="auto">
          <a:xfrm>
            <a:off x="4960515" y="2973603"/>
            <a:ext cx="704040" cy="16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dia releases - Scout24">
            <a:extLst>
              <a:ext uri="{FF2B5EF4-FFF2-40B4-BE49-F238E27FC236}">
                <a16:creationId xmlns:a16="http://schemas.microsoft.com/office/drawing/2014/main" id="{1C15F505-33FD-0640-A527-04A26C78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27" y="3067168"/>
            <a:ext cx="525154" cy="3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eal estate | Buy, sell, rent out real estate">
            <a:extLst>
              <a:ext uri="{FF2B5EF4-FFF2-40B4-BE49-F238E27FC236}">
                <a16:creationId xmlns:a16="http://schemas.microsoft.com/office/drawing/2014/main" id="{DDF64D90-A95F-EE44-B29E-4BC3B85B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55" y="2812633"/>
            <a:ext cx="397139" cy="2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Zameen.com - Crunchbase Company Profile &amp; Funding">
            <a:extLst>
              <a:ext uri="{FF2B5EF4-FFF2-40B4-BE49-F238E27FC236}">
                <a16:creationId xmlns:a16="http://schemas.microsoft.com/office/drawing/2014/main" id="{717F7D10-7940-D24F-B275-456ABA49F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76" y="2610879"/>
            <a:ext cx="738845" cy="1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729CDB1-66B5-EF4F-9969-7284A8A9CE84}"/>
              </a:ext>
            </a:extLst>
          </p:cNvPr>
          <p:cNvSpPr txBox="1"/>
          <p:nvPr/>
        </p:nvSpPr>
        <p:spPr>
          <a:xfrm>
            <a:off x="-55410" y="6627168"/>
            <a:ext cx="25444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internetworldstats.com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EIV analysis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B3F40C2-DE5C-074F-9EB4-43BD992AC9CB}"/>
              </a:ext>
            </a:extLst>
          </p:cNvPr>
          <p:cNvSpPr txBox="1"/>
          <p:nvPr/>
        </p:nvSpPr>
        <p:spPr>
          <a:xfrm>
            <a:off x="3592968" y="2810827"/>
            <a:ext cx="6303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.COM.SG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FFAD41-B183-2746-B730-7A42F6718F65}"/>
              </a:ext>
            </a:extLst>
          </p:cNvPr>
          <p:cNvSpPr txBox="1"/>
          <p:nvPr/>
        </p:nvSpPr>
        <p:spPr>
          <a:xfrm>
            <a:off x="5559610" y="2974218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77452-9FB1-AF4F-A802-16A17CEA197B}"/>
              </a:ext>
            </a:extLst>
          </p:cNvPr>
          <p:cNvSpPr txBox="1"/>
          <p:nvPr/>
        </p:nvSpPr>
        <p:spPr>
          <a:xfrm>
            <a:off x="2372561" y="6629738"/>
            <a:ext cx="38010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</a:rPr>
              <a:t>note: *dominant vertical and dominant horizontal belong to same group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B19A79B-9396-484B-A66B-B945A5DA8B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7948" y="2813816"/>
            <a:ext cx="693730" cy="1764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DFB8F5-7BDE-9547-B456-5E157BA43657}"/>
              </a:ext>
            </a:extLst>
          </p:cNvPr>
          <p:cNvSpPr txBox="1"/>
          <p:nvPr/>
        </p:nvSpPr>
        <p:spPr>
          <a:xfrm>
            <a:off x="8016675" y="2767135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</a:rPr>
              <a:t>*</a:t>
            </a: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F29351B-5376-8A44-B2BE-38020E91E0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1767" y="2750696"/>
            <a:ext cx="719691" cy="19403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F5CB37F-B7CD-D74D-BCF6-72FD81DB9B08}"/>
              </a:ext>
            </a:extLst>
          </p:cNvPr>
          <p:cNvSpPr txBox="1"/>
          <p:nvPr/>
        </p:nvSpPr>
        <p:spPr>
          <a:xfrm>
            <a:off x="5679454" y="2704119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</a:rPr>
              <a:t>*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874937-684B-0846-BB9B-45C5DA44076F}"/>
              </a:ext>
            </a:extLst>
          </p:cNvPr>
          <p:cNvSpPr txBox="1"/>
          <p:nvPr/>
        </p:nvSpPr>
        <p:spPr>
          <a:xfrm>
            <a:off x="5686873" y="3992674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UKRAINE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551F7FD-CD4D-B94E-B2AF-C6DC23985A3A}"/>
              </a:ext>
            </a:extLst>
          </p:cNvPr>
          <p:cNvSpPr txBox="1"/>
          <p:nvPr/>
        </p:nvSpPr>
        <p:spPr>
          <a:xfrm>
            <a:off x="3335543" y="2632151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</a:rPr>
              <a:t>*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75C07136-C9D5-B244-8A4A-F042160D176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498" y="3106957"/>
            <a:ext cx="733291" cy="19259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C80878F-7A80-7B40-97DF-AF6C726D7710}"/>
              </a:ext>
            </a:extLst>
          </p:cNvPr>
          <p:cNvSpPr txBox="1"/>
          <p:nvPr/>
        </p:nvSpPr>
        <p:spPr>
          <a:xfrm>
            <a:off x="4334330" y="3059986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</a:rPr>
              <a:t>*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2FAB5A0-D3B9-C84F-8209-EC45A3CAD22A}"/>
              </a:ext>
            </a:extLst>
          </p:cNvPr>
          <p:cNvSpPr txBox="1"/>
          <p:nvPr/>
        </p:nvSpPr>
        <p:spPr>
          <a:xfrm>
            <a:off x="6966916" y="2553630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62505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2CE802-7A4F-DB4D-82CB-162011D7C545}"/>
              </a:ext>
            </a:extLst>
          </p:cNvPr>
          <p:cNvSpPr txBox="1"/>
          <p:nvPr/>
        </p:nvSpPr>
        <p:spPr>
          <a:xfrm>
            <a:off x="3396452" y="503019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13313-D98F-C545-B4A7-FF265C9FE599}"/>
              </a:ext>
            </a:extLst>
          </p:cNvPr>
          <p:cNvSpPr txBox="1"/>
          <p:nvPr/>
        </p:nvSpPr>
        <p:spPr>
          <a:xfrm>
            <a:off x="5662132" y="486763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B2A15-2641-4644-9E36-E536BA0C95FE}"/>
              </a:ext>
            </a:extLst>
          </p:cNvPr>
          <p:cNvSpPr txBox="1"/>
          <p:nvPr/>
        </p:nvSpPr>
        <p:spPr>
          <a:xfrm>
            <a:off x="7405842" y="569346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2" name="Text Placeholder 6">
            <a:extLst>
              <a:ext uri="{FF2B5EF4-FFF2-40B4-BE49-F238E27FC236}">
                <a16:creationId xmlns:a16="http://schemas.microsoft.com/office/drawing/2014/main" id="{9D56D595-98DE-ED4B-A829-00B7FA78D671}"/>
              </a:ext>
            </a:extLst>
          </p:cNvPr>
          <p:cNvSpPr txBox="1">
            <a:spLocks/>
          </p:cNvSpPr>
          <p:nvPr/>
        </p:nvSpPr>
        <p:spPr>
          <a:xfrm>
            <a:off x="6713937" y="2487873"/>
            <a:ext cx="4889169" cy="3867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2159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542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28713" indent="-231775" algn="l" defTabSz="3600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5"/>
              </a:buClr>
              <a:buSzPct val="110000"/>
              <a:buFont typeface="Mont AS Heavy" panose="00000900000000000000" pitchFamily="2" charset="0"/>
              <a:buChar char="~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46200" indent="-1778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5400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 </a:t>
            </a:r>
            <a:r>
              <a:rPr lang="en-US" sz="1400" b="1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 profitable in 2021, but only generated $77 per transaction; they have the lowest cost structure amongst peers, but their high commission sharing structure severely limits EBITDA potential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Compass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stands out in terms of the average property value and net revenue per transaction, but their 19% gross margin is insufficient to generate positive EBITDA, Compass is trying to lower agent commission share while reducing S&amp;M and G&amp;A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Redfin’s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higher gross margins reflect their largely inhouse sale team; again high S&amp;M and G&amp;A are holding them back from profitability – presumably exacerbated by the Redfin Now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iBuyer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business (which has been eliminated from these calculations)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highly competitive UK market limits </a:t>
            </a:r>
            <a:r>
              <a:rPr lang="en-US" sz="1400" b="1" dirty="0" err="1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Purplebricks</a:t>
            </a:r>
            <a:r>
              <a:rPr lang="en-US" sz="1400" b="1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’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revenue per transaction, so that even with a reasonable cost structure, EBITDA margins are still negative</a:t>
            </a:r>
          </a:p>
          <a:p>
            <a:pPr algn="ctr"/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A31D3299-4684-BE43-B081-03AC68A7EBEB}"/>
              </a:ext>
            </a:extLst>
          </p:cNvPr>
          <p:cNvSpPr txBox="1">
            <a:spLocks/>
          </p:cNvSpPr>
          <p:nvPr/>
        </p:nvSpPr>
        <p:spPr>
          <a:xfrm>
            <a:off x="1774188" y="622618"/>
            <a:ext cx="8690287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 economics for TEB’s vary substantially, but clearly aren’t delivering yet.</a:t>
            </a:r>
          </a:p>
        </p:txBody>
      </p:sp>
      <p:pic>
        <p:nvPicPr>
          <p:cNvPr id="98" name="Google Shape;101;p25" descr="EIV LOGO_17.001.png">
            <a:extLst>
              <a:ext uri="{FF2B5EF4-FFF2-40B4-BE49-F238E27FC236}">
                <a16:creationId xmlns:a16="http://schemas.microsoft.com/office/drawing/2014/main" id="{3D62C507-52E4-1E44-880F-994305378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B335650F-6094-C041-B690-101DBA1EEDAA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29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CAC8A8-56A0-99B9-E9A6-BA65501937A1}"/>
              </a:ext>
            </a:extLst>
          </p:cNvPr>
          <p:cNvSpPr txBox="1"/>
          <p:nvPr/>
        </p:nvSpPr>
        <p:spPr>
          <a:xfrm>
            <a:off x="0" y="6634054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Company Accounts, EIV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2DEBD-463C-DD83-AA4F-AF414364392E}"/>
              </a:ext>
            </a:extLst>
          </p:cNvPr>
          <p:cNvSpPr txBox="1"/>
          <p:nvPr/>
        </p:nvSpPr>
        <p:spPr>
          <a:xfrm>
            <a:off x="2257931" y="6634054"/>
            <a:ext cx="85427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note: data refers to Jan-Dec 2021 except for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Purplebricks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which is 12M to March 2022; Redfin G&amp;A data is pro-rata to RES sales for G&amp;A; GBP concerted to USD at 1.15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C34F44F2-11A6-D0DF-2404-C90E64E88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23" y="2290845"/>
            <a:ext cx="5626100" cy="4127500"/>
          </a:xfrm>
          <a:prstGeom prst="rect">
            <a:avLst/>
          </a:prstGeom>
        </p:spPr>
      </p:pic>
      <p:pic>
        <p:nvPicPr>
          <p:cNvPr id="12" name="Picture 2" descr="Redfin PNG Logo Large - Citizens' Greener Evanston">
            <a:extLst>
              <a:ext uri="{FF2B5EF4-FFF2-40B4-BE49-F238E27FC236}">
                <a16:creationId xmlns:a16="http://schemas.microsoft.com/office/drawing/2014/main" id="{992A0BFA-B450-F231-EBA5-289C0F8E4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57" y="2012108"/>
            <a:ext cx="1021434" cy="35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A47037-2D0B-E88C-6E41-9EF8236634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22" b="20003"/>
          <a:stretch/>
        </p:blipFill>
        <p:spPr>
          <a:xfrm>
            <a:off x="3521525" y="2022527"/>
            <a:ext cx="830080" cy="310126"/>
          </a:xfrm>
          <a:prstGeom prst="rect">
            <a:avLst/>
          </a:prstGeom>
        </p:spPr>
      </p:pic>
      <p:pic>
        <p:nvPicPr>
          <p:cNvPr id="14" name="Picture 4" descr="EXP REALTY Logo Vector (.CDR) Free Download">
            <a:extLst>
              <a:ext uri="{FF2B5EF4-FFF2-40B4-BE49-F238E27FC236}">
                <a16:creationId xmlns:a16="http://schemas.microsoft.com/office/drawing/2014/main" id="{A98A880C-C816-29BF-18F3-54BECDD3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88" y="2023963"/>
            <a:ext cx="664378" cy="33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49">
            <a:extLst>
              <a:ext uri="{FF2B5EF4-FFF2-40B4-BE49-F238E27FC236}">
                <a16:creationId xmlns:a16="http://schemas.microsoft.com/office/drawing/2014/main" id="{A756E22A-5789-8579-9EB0-7D5BE1F9D6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65" y="2081304"/>
            <a:ext cx="943238" cy="20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C33BCAA-F645-7655-859E-C28FB424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31" y="4860643"/>
            <a:ext cx="978124" cy="978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738D50-728B-6D4F-9781-E7BDCD1F0F6F}"/>
              </a:ext>
            </a:extLst>
          </p:cNvPr>
          <p:cNvSpPr/>
          <p:nvPr/>
        </p:nvSpPr>
        <p:spPr>
          <a:xfrm>
            <a:off x="5472847" y="2265155"/>
            <a:ext cx="34344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600"/>
              </a:spcAft>
              <a:buNone/>
            </a:pPr>
            <a:r>
              <a:rPr lang="en-US" sz="25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jobs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C7A7-8F44-F445-B6CC-F3C0A04B5B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z="1200" b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sz="12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F5A9D4-D136-C642-9E51-7A56BB140725}"/>
              </a:ext>
            </a:extLst>
          </p:cNvPr>
          <p:cNvSpPr/>
          <p:nvPr/>
        </p:nvSpPr>
        <p:spPr>
          <a:xfrm>
            <a:off x="597483" y="2265155"/>
            <a:ext cx="34344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600"/>
              </a:spcAft>
              <a:buNone/>
            </a:pPr>
            <a:r>
              <a:rPr lang="en-US" sz="25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real estate</a:t>
            </a:r>
          </a:p>
          <a:p>
            <a:pPr marL="228595" indent="0" algn="ctr">
              <a:buNone/>
            </a:pP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0CDC288-13B8-2F4A-8EE2-7FAA4D2CB705}"/>
              </a:ext>
            </a:extLst>
          </p:cNvPr>
          <p:cNvSpPr txBox="1">
            <a:spLocks/>
          </p:cNvSpPr>
          <p:nvPr/>
        </p:nvSpPr>
        <p:spPr>
          <a:xfrm>
            <a:off x="292939" y="136413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7500" lnSpcReduction="100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of our transactions.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41125-5168-8126-DD66-292CA1340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67" y="2299845"/>
            <a:ext cx="1420585" cy="1420585"/>
          </a:xfrm>
          <a:prstGeom prst="rect">
            <a:avLst/>
          </a:prstGeom>
        </p:spPr>
      </p:pic>
      <p:pic>
        <p:nvPicPr>
          <p:cNvPr id="4" name="Picture 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22D8AF6-3B71-2813-55A3-C639B3C4B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826" y="5679083"/>
            <a:ext cx="1579336" cy="38307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F916EA9-98FF-AC56-2C96-5C63BAAC1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635" y="4598164"/>
            <a:ext cx="1351379" cy="41810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64C187B-8C2D-D239-309C-9C0F33A84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912" y="4440776"/>
            <a:ext cx="1226283" cy="289277"/>
          </a:xfrm>
          <a:prstGeom prst="rect">
            <a:avLst/>
          </a:prstGeom>
        </p:spPr>
      </p:pic>
      <p:pic>
        <p:nvPicPr>
          <p:cNvPr id="20" name="Picture 19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085B3C36-90C1-80DA-78E1-29B9BD092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5113" y="4626171"/>
            <a:ext cx="1432449" cy="404024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F485651A-1BF8-B127-A0E0-050012BAAE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0920" y="4183395"/>
            <a:ext cx="1276857" cy="418969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1F580C04-13C8-B368-24DA-B1C465B58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4509" y="3403577"/>
            <a:ext cx="670152" cy="576096"/>
          </a:xfrm>
          <a:prstGeom prst="rect">
            <a:avLst/>
          </a:prstGeom>
        </p:spPr>
      </p:pic>
      <p:pic>
        <p:nvPicPr>
          <p:cNvPr id="28" name="Picture 27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251ACD57-BECB-1A4C-297D-B47FAEBC09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9907" y="2856845"/>
            <a:ext cx="1132593" cy="448359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8083FCD0-009C-7985-DD88-94E3E0E366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9668" y="3240306"/>
            <a:ext cx="903154" cy="454100"/>
          </a:xfrm>
          <a:prstGeom prst="rect">
            <a:avLst/>
          </a:prstGeom>
        </p:spPr>
      </p:pic>
      <p:pic>
        <p:nvPicPr>
          <p:cNvPr id="38" name="Picture 37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2AFF6E7F-4614-5B99-3624-6E4BB1C00A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1070" y="4124441"/>
            <a:ext cx="1026078" cy="345869"/>
          </a:xfrm>
          <a:prstGeom prst="rect">
            <a:avLst/>
          </a:prstGeom>
        </p:spPr>
      </p:pic>
      <p:pic>
        <p:nvPicPr>
          <p:cNvPr id="40" name="Picture 39" descr="Text&#10;&#10;Description automatically generated with medium confidence">
            <a:extLst>
              <a:ext uri="{FF2B5EF4-FFF2-40B4-BE49-F238E27FC236}">
                <a16:creationId xmlns:a16="http://schemas.microsoft.com/office/drawing/2014/main" id="{558140ED-6395-8891-91A8-18078130F4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0965" y="2959576"/>
            <a:ext cx="677475" cy="4632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314BED-EB55-69CE-CA5E-C2FE70299A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5409" y="3777698"/>
            <a:ext cx="1362368" cy="4135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BC0CC9-75DD-885E-D79F-8078AF9010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7682" y="5032921"/>
            <a:ext cx="1074583" cy="605618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3CBB2DEA-ECF4-D68D-5128-6D4DBF2064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1498" y="3347694"/>
            <a:ext cx="1578762" cy="4422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1EFAAD-4B75-26E9-50B6-26AA53568A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49743" y="2892559"/>
            <a:ext cx="1332929" cy="331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A6B82FB-5A72-C443-FECD-51CF0CD7B035}"/>
              </a:ext>
            </a:extLst>
          </p:cNvPr>
          <p:cNvSpPr/>
          <p:nvPr/>
        </p:nvSpPr>
        <p:spPr>
          <a:xfrm>
            <a:off x="3210450" y="2253866"/>
            <a:ext cx="34344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600"/>
              </a:spcAft>
              <a:buNone/>
            </a:pPr>
            <a:r>
              <a:rPr lang="en-US" sz="25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automotive</a:t>
            </a:r>
          </a:p>
          <a:p>
            <a:pPr marL="228595" indent="0" algn="ctr">
              <a:buNone/>
            </a:pP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176C84-861B-9A56-05A9-EB61701BCCF7}"/>
              </a:ext>
            </a:extLst>
          </p:cNvPr>
          <p:cNvSpPr/>
          <p:nvPr/>
        </p:nvSpPr>
        <p:spPr>
          <a:xfrm>
            <a:off x="7914397" y="2265155"/>
            <a:ext cx="34344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600"/>
              </a:spcAft>
              <a:buNone/>
            </a:pPr>
            <a:r>
              <a:rPr lang="en-US" sz="25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horizontals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60CBA-E494-B177-BBF8-4392C366298B}"/>
              </a:ext>
            </a:extLst>
          </p:cNvPr>
          <p:cNvSpPr txBox="1"/>
          <p:nvPr/>
        </p:nvSpPr>
        <p:spPr>
          <a:xfrm>
            <a:off x="0" y="6631600"/>
            <a:ext cx="3793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note: includes selective capital raising, M&amp;A sell side and CDD mandates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30EA4-07B8-8574-C7B9-59F2A71EE9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61163" y="4579869"/>
            <a:ext cx="1256528" cy="422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CA9AF-7F66-2C1C-14C9-7CB8D2C713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40886" y="4053778"/>
            <a:ext cx="1651802" cy="471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CF7EC7-7A42-C6F4-7032-4DD4D5EBC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87797" y="3938543"/>
            <a:ext cx="1441489" cy="326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69DFD-F7A6-CE87-BDA6-EFDEF2549B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05191" y="4512766"/>
            <a:ext cx="1552286" cy="1034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09B8D-0F23-A41B-7063-1D09E8CBDE0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1077" y="3631565"/>
            <a:ext cx="1026078" cy="2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0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A618EB1C-2BE5-ED4F-8F12-20BCD495D547}"/>
              </a:ext>
            </a:extLst>
          </p:cNvPr>
          <p:cNvSpPr txBox="1"/>
          <p:nvPr/>
        </p:nvSpPr>
        <p:spPr>
          <a:xfrm>
            <a:off x="2046096" y="558501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B6D0D1-B2FA-164F-834C-9E86F8B57CE7}"/>
              </a:ext>
            </a:extLst>
          </p:cNvPr>
          <p:cNvSpPr txBox="1"/>
          <p:nvPr/>
        </p:nvSpPr>
        <p:spPr>
          <a:xfrm>
            <a:off x="1731048" y="5425248"/>
            <a:ext cx="1161976" cy="77347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EC9BB-14D6-2848-B9EF-A0CBE7D8F86C}"/>
              </a:ext>
            </a:extLst>
          </p:cNvPr>
          <p:cNvSpPr txBox="1"/>
          <p:nvPr/>
        </p:nvSpPr>
        <p:spPr>
          <a:xfrm>
            <a:off x="4204374" y="541509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2FB814-D9FC-1446-B2C7-0028674835D5}"/>
              </a:ext>
            </a:extLst>
          </p:cNvPr>
          <p:cNvSpPr txBox="1"/>
          <p:nvPr/>
        </p:nvSpPr>
        <p:spPr>
          <a:xfrm>
            <a:off x="4748556" y="621500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46E043-D8EE-8E46-85FE-6F834341445E}"/>
              </a:ext>
            </a:extLst>
          </p:cNvPr>
          <p:cNvSpPr txBox="1"/>
          <p:nvPr/>
        </p:nvSpPr>
        <p:spPr>
          <a:xfrm>
            <a:off x="7320060" y="5423725"/>
            <a:ext cx="156783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TextBox 3">
            <a:extLst>
              <a:ext uri="{FF2B5EF4-FFF2-40B4-BE49-F238E27FC236}">
                <a16:creationId xmlns:a16="http://schemas.microsoft.com/office/drawing/2014/main" id="{67108D12-969A-8A4D-AAB8-006781AEC4C9}"/>
              </a:ext>
            </a:extLst>
          </p:cNvPr>
          <p:cNvSpPr txBox="1"/>
          <p:nvPr/>
        </p:nvSpPr>
        <p:spPr>
          <a:xfrm>
            <a:off x="7937008" y="4598598"/>
            <a:ext cx="317794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</a:lvl1pPr>
            <a:lvl2pPr marL="447675" indent="-215900">
              <a:buClr>
                <a:schemeClr val="accent2"/>
              </a:buClr>
              <a:tabLst/>
            </a:lvl2pPr>
            <a:lvl3pPr marL="669925" indent="-225425">
              <a:buClr>
                <a:schemeClr val="accent3"/>
              </a:buClr>
              <a:tabLst/>
            </a:lvl3pPr>
            <a:lvl4pPr marL="898525" indent="-228600">
              <a:buClr>
                <a:schemeClr val="accent4"/>
              </a:buClr>
              <a:tabLst/>
            </a:lvl4pPr>
            <a:lvl5pPr marL="1127125" indent="-228600">
              <a:buClr>
                <a:schemeClr val="accent5"/>
              </a:buClr>
              <a:tabLst/>
            </a:lvl5pPr>
            <a:lvl6pPr marL="1128713" indent="-231775">
              <a:tabLst/>
            </a:lvl6pPr>
            <a:lvl7pPr marL="1346200" indent="-1778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7pPr>
            <a:lvl8pPr indent="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8pPr>
            <a:lvl9pPr marL="3886200" indent="-2286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most are well-placed to offer negotiation and closing services</a:t>
            </a:r>
          </a:p>
          <a:p>
            <a:pPr marL="955675" lvl="3" indent="-285750">
              <a:buFont typeface="Arial" panose="020B0604020202020204" pitchFamily="34" charset="0"/>
              <a:buChar char="•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:a16="http://schemas.microsoft.com/office/drawing/2014/main" id="{7CFAE276-0FC0-E043-A546-05CEA8A686B0}"/>
              </a:ext>
            </a:extLst>
          </p:cNvPr>
          <p:cNvSpPr txBox="1"/>
          <p:nvPr/>
        </p:nvSpPr>
        <p:spPr>
          <a:xfrm>
            <a:off x="4475747" y="5109197"/>
            <a:ext cx="305467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</a:lvl1pPr>
            <a:lvl2pPr marL="447675" indent="-215900">
              <a:buClr>
                <a:schemeClr val="accent2"/>
              </a:buClr>
              <a:tabLst/>
            </a:lvl2pPr>
            <a:lvl3pPr marL="669925" indent="-225425">
              <a:buClr>
                <a:schemeClr val="accent3"/>
              </a:buClr>
              <a:tabLst/>
            </a:lvl3pPr>
            <a:lvl4pPr marL="898525" indent="-228600">
              <a:buClr>
                <a:schemeClr val="accent4"/>
              </a:buClr>
              <a:tabLst/>
            </a:lvl4pPr>
            <a:lvl5pPr marL="1127125" indent="-228600">
              <a:buClr>
                <a:schemeClr val="accent5"/>
              </a:buClr>
              <a:tabLst/>
            </a:lvl5pPr>
            <a:lvl6pPr marL="1128713" indent="-231775">
              <a:tabLst/>
            </a:lvl6pPr>
            <a:lvl7pPr marL="1346200" indent="-1778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7pPr>
            <a:lvl8pPr indent="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8pPr>
            <a:lvl9pPr marL="3886200" indent="-2286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massive volume of traffic + high conversion to leads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buyer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behaviour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portal provides deep buyer insight + enhanced ability to match buyers to properties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portal can augment lead quality via bots + call center e.g. move timeframe, mortgage status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E492A760-AFED-C74C-996B-663F1590AC9B}"/>
              </a:ext>
            </a:extLst>
          </p:cNvPr>
          <p:cNvSpPr txBox="1"/>
          <p:nvPr/>
        </p:nvSpPr>
        <p:spPr>
          <a:xfrm>
            <a:off x="1792729" y="5244018"/>
            <a:ext cx="244393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</a:lvl1pPr>
            <a:lvl2pPr marL="447675" indent="-215900">
              <a:buClr>
                <a:schemeClr val="accent2"/>
              </a:buClr>
              <a:tabLst/>
            </a:lvl2pPr>
            <a:lvl3pPr marL="669925" indent="-225425">
              <a:buClr>
                <a:schemeClr val="accent3"/>
              </a:buClr>
              <a:tabLst/>
            </a:lvl3pPr>
            <a:lvl4pPr marL="898525" indent="-228600">
              <a:buClr>
                <a:schemeClr val="accent4"/>
              </a:buClr>
              <a:tabLst/>
            </a:lvl4pPr>
            <a:lvl5pPr marL="1127125" indent="-228600">
              <a:buClr>
                <a:schemeClr val="accent5"/>
              </a:buClr>
              <a:tabLst/>
            </a:lvl5pPr>
            <a:lvl6pPr marL="1128713" indent="-231775">
              <a:tabLst/>
            </a:lvl6pPr>
            <a:lvl7pPr marL="1346200" indent="-1778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7pPr>
            <a:lvl8pPr indent="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8pPr>
            <a:lvl9pPr marL="3886200" indent="-2286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 of the art AVM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end transaction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deep, national coverage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portals can access far more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seller leads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since most buyers are also sellers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BD83AF88-2605-B943-B5E3-3BBA76841F2B}"/>
              </a:ext>
            </a:extLst>
          </p:cNvPr>
          <p:cNvSpPr txBox="1"/>
          <p:nvPr/>
        </p:nvSpPr>
        <p:spPr>
          <a:xfrm>
            <a:off x="4501159" y="4608647"/>
            <a:ext cx="299340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</a:lvl1pPr>
            <a:lvl2pPr marL="447675" indent="-215900">
              <a:buClr>
                <a:schemeClr val="accent2"/>
              </a:buClr>
              <a:tabLst/>
            </a:lvl2pPr>
            <a:lvl3pPr marL="669925" indent="-225425">
              <a:buClr>
                <a:schemeClr val="accent3"/>
              </a:buClr>
              <a:tabLst/>
            </a:lvl3pPr>
            <a:lvl4pPr marL="898525" indent="-228600">
              <a:buClr>
                <a:schemeClr val="accent4"/>
              </a:buClr>
              <a:tabLst/>
            </a:lvl4pPr>
            <a:lvl5pPr marL="1127125" indent="-228600">
              <a:buClr>
                <a:schemeClr val="accent5"/>
              </a:buClr>
              <a:tabLst/>
            </a:lvl5pPr>
            <a:lvl6pPr marL="1128713" indent="-231775">
              <a:tabLst/>
            </a:lvl6pPr>
            <a:lvl7pPr marL="1346200" indent="-1778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7pPr>
            <a:lvl8pPr indent="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8pPr>
            <a:lvl9pPr marL="3886200" indent="-2286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heavy investment in brand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reliant on classifieds for leads </a:t>
            </a:r>
          </a:p>
        </p:txBody>
      </p:sp>
      <p:sp>
        <p:nvSpPr>
          <p:cNvPr id="53" name="TextBox 3">
            <a:extLst>
              <a:ext uri="{FF2B5EF4-FFF2-40B4-BE49-F238E27FC236}">
                <a16:creationId xmlns:a16="http://schemas.microsoft.com/office/drawing/2014/main" id="{DC34370F-7876-DD4A-A9B3-FCAB340315B7}"/>
              </a:ext>
            </a:extLst>
          </p:cNvPr>
          <p:cNvSpPr txBox="1"/>
          <p:nvPr/>
        </p:nvSpPr>
        <p:spPr>
          <a:xfrm>
            <a:off x="7937008" y="5193777"/>
            <a:ext cx="340031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</a:lvl1pPr>
            <a:lvl2pPr marL="447675" indent="-215900">
              <a:buClr>
                <a:schemeClr val="accent2"/>
              </a:buClr>
              <a:tabLst/>
            </a:lvl2pPr>
            <a:lvl3pPr marL="669925" indent="-225425">
              <a:buClr>
                <a:schemeClr val="accent3"/>
              </a:buClr>
              <a:tabLst/>
            </a:lvl3pPr>
            <a:lvl4pPr marL="898525" indent="-228600">
              <a:buClr>
                <a:schemeClr val="accent4"/>
              </a:buClr>
              <a:tabLst/>
            </a:lvl4pPr>
            <a:lvl5pPr marL="1127125" indent="-228600">
              <a:buClr>
                <a:schemeClr val="accent5"/>
              </a:buClr>
              <a:tabLst/>
            </a:lvl5pPr>
            <a:lvl6pPr marL="1128713" indent="-231775">
              <a:tabLst/>
            </a:lvl6pPr>
            <a:lvl7pPr marL="1346200" indent="-1778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7pPr>
            <a:lvl8pPr indent="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8pPr>
            <a:lvl9pPr marL="3886200" indent="-2286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portals add scale from which to offer a broader range of financing packages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portals can bring the additional resources to fully automate the title transfer and closing workflow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3">
            <a:extLst>
              <a:ext uri="{FF2B5EF4-FFF2-40B4-BE49-F238E27FC236}">
                <a16:creationId xmlns:a16="http://schemas.microsoft.com/office/drawing/2014/main" id="{CB9B11F4-20BF-3E4F-964A-F10420C407BD}"/>
              </a:ext>
            </a:extLst>
          </p:cNvPr>
          <p:cNvSpPr txBox="1"/>
          <p:nvPr/>
        </p:nvSpPr>
        <p:spPr>
          <a:xfrm>
            <a:off x="1792727" y="4638791"/>
            <a:ext cx="226598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>
              <a:buClr>
                <a:schemeClr val="tx2"/>
              </a:buClr>
              <a:buSzPct val="110000"/>
              <a:buFont typeface="Mont AS Heavy" panose="00000900000000000000" pitchFamily="50" charset="0"/>
              <a:buChar char="~"/>
              <a:tabLst/>
            </a:lvl1pPr>
            <a:lvl2pPr marL="447675" indent="-215900">
              <a:buClr>
                <a:schemeClr val="accent2"/>
              </a:buClr>
              <a:tabLst/>
            </a:lvl2pPr>
            <a:lvl3pPr marL="669925" indent="-225425">
              <a:buClr>
                <a:schemeClr val="accent3"/>
              </a:buClr>
              <a:tabLst/>
            </a:lvl3pPr>
            <a:lvl4pPr marL="898525" indent="-228600">
              <a:buClr>
                <a:schemeClr val="accent4"/>
              </a:buClr>
              <a:tabLst/>
            </a:lvl4pPr>
            <a:lvl5pPr marL="1127125" indent="-228600">
              <a:buClr>
                <a:schemeClr val="accent5"/>
              </a:buClr>
              <a:tabLst/>
            </a:lvl5pPr>
            <a:lvl6pPr marL="1128713" indent="-231775">
              <a:tabLst/>
            </a:lvl6pPr>
            <a:lvl7pPr marL="1346200" indent="-1778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7pPr>
            <a:lvl8pPr indent="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000" algn="l"/>
              </a:tabLst>
              <a:defRPr sz="1600"/>
            </a:lvl8pPr>
            <a:lvl9pPr marL="3886200" indent="-228600" defTabSz="540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0000" algn="l"/>
              </a:tabLst>
              <a:defRPr sz="1600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rudimentary AVM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gaps  e.g. in regions</a:t>
            </a:r>
          </a:p>
        </p:txBody>
      </p:sp>
      <p:pic>
        <p:nvPicPr>
          <p:cNvPr id="26" name="Google Shape;101;p25" descr="EIV LOGO_17.001.png">
            <a:extLst>
              <a:ext uri="{FF2B5EF4-FFF2-40B4-BE49-F238E27FC236}">
                <a16:creationId xmlns:a16="http://schemas.microsoft.com/office/drawing/2014/main" id="{69A5A268-9460-0D42-9F20-7DF9EF4C74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2E6C0B6-79C4-6646-8161-5AE68A19B2C5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portals, buying a TEB would provide a short cut </a:t>
            </a: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becoming fully transactional.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DA1E4A29-D334-654D-8540-9CF293E38C23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30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CECE50-3B2F-2440-8D39-DFE46D0B71C6}"/>
              </a:ext>
            </a:extLst>
          </p:cNvPr>
          <p:cNvSpPr txBox="1"/>
          <p:nvPr/>
        </p:nvSpPr>
        <p:spPr>
          <a:xfrm>
            <a:off x="2041426" y="2051441"/>
            <a:ext cx="1595883" cy="34918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272D23-34EF-B742-B06D-3CA1E77C640B}"/>
              </a:ext>
            </a:extLst>
          </p:cNvPr>
          <p:cNvSpPr txBox="1"/>
          <p:nvPr/>
        </p:nvSpPr>
        <p:spPr>
          <a:xfrm>
            <a:off x="4719622" y="2051441"/>
            <a:ext cx="2443930" cy="2620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buyer management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C271B2-1540-CD49-ADF7-EC086BFA073D}"/>
              </a:ext>
            </a:extLst>
          </p:cNvPr>
          <p:cNvSpPr txBox="1"/>
          <p:nvPr/>
        </p:nvSpPr>
        <p:spPr>
          <a:xfrm>
            <a:off x="7942260" y="2033512"/>
            <a:ext cx="2871527" cy="2620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negotiation + closing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B6A686-F14A-D04C-B163-8FA29FC540BA}"/>
              </a:ext>
            </a:extLst>
          </p:cNvPr>
          <p:cNvSpPr txBox="1"/>
          <p:nvPr/>
        </p:nvSpPr>
        <p:spPr>
          <a:xfrm rot="5400000">
            <a:off x="1115902" y="3267438"/>
            <a:ext cx="2142149" cy="324000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pPr algn="l"/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property valuation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3A43AB-132B-EF4F-939F-6717B8A5BCBC}"/>
              </a:ext>
            </a:extLst>
          </p:cNvPr>
          <p:cNvSpPr txBox="1"/>
          <p:nvPr/>
        </p:nvSpPr>
        <p:spPr>
          <a:xfrm rot="5400000">
            <a:off x="1572103" y="3267438"/>
            <a:ext cx="2142149" cy="324000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description &amp; photos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0A4EE9-C7D4-8F4A-A9AE-D1886528470A}"/>
              </a:ext>
            </a:extLst>
          </p:cNvPr>
          <p:cNvSpPr txBox="1"/>
          <p:nvPr/>
        </p:nvSpPr>
        <p:spPr>
          <a:xfrm rot="5400000">
            <a:off x="2457119" y="3267438"/>
            <a:ext cx="2142149" cy="324000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physical FOR SALE sign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3A9355-BADC-BB42-B094-94C4877C8956}"/>
              </a:ext>
            </a:extLst>
          </p:cNvPr>
          <p:cNvSpPr txBox="1"/>
          <p:nvPr/>
        </p:nvSpPr>
        <p:spPr>
          <a:xfrm rot="5400000">
            <a:off x="2026925" y="3267438"/>
            <a:ext cx="2142149" cy="324000"/>
          </a:xfrm>
          <a:prstGeom prst="rect">
            <a:avLst/>
          </a:prstGeom>
          <a:solidFill>
            <a:srgbClr val="DBD1C3">
              <a:alpha val="34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 tour option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3C215D-C793-834C-9D1F-7374B37FFD32}"/>
              </a:ext>
            </a:extLst>
          </p:cNvPr>
          <p:cNvSpPr txBox="1"/>
          <p:nvPr/>
        </p:nvSpPr>
        <p:spPr>
          <a:xfrm rot="5400000">
            <a:off x="4247087" y="3267438"/>
            <a:ext cx="2142149" cy="324000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qualify buyers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7278C5-85C1-0744-92D7-158A427E5CB6}"/>
              </a:ext>
            </a:extLst>
          </p:cNvPr>
          <p:cNvSpPr txBox="1"/>
          <p:nvPr/>
        </p:nvSpPr>
        <p:spPr>
          <a:xfrm rot="5400000">
            <a:off x="4705866" y="3267438"/>
            <a:ext cx="2142149" cy="324000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book viewings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C11E22-5EEB-904E-83DA-2242E232EC44}"/>
              </a:ext>
            </a:extLst>
          </p:cNvPr>
          <p:cNvSpPr txBox="1"/>
          <p:nvPr/>
        </p:nvSpPr>
        <p:spPr>
          <a:xfrm rot="5400000">
            <a:off x="5138166" y="3267438"/>
            <a:ext cx="2142149" cy="324000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conduct viewings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94DB09-6E46-D04C-9AAC-13D7B05CF8D8}"/>
              </a:ext>
            </a:extLst>
          </p:cNvPr>
          <p:cNvSpPr txBox="1"/>
          <p:nvPr/>
        </p:nvSpPr>
        <p:spPr>
          <a:xfrm rot="5400000">
            <a:off x="7461055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 acceptance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6E529D-FF21-0C4B-9889-C3CA38774A2C}"/>
              </a:ext>
            </a:extLst>
          </p:cNvPr>
          <p:cNvSpPr txBox="1"/>
          <p:nvPr/>
        </p:nvSpPr>
        <p:spPr>
          <a:xfrm rot="5400000">
            <a:off x="3821580" y="3267438"/>
            <a:ext cx="2142149" cy="324000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pPr algn="l"/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 buyers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AEBCFF8-6FDD-0B44-9604-7F3D1DF92A94}"/>
              </a:ext>
            </a:extLst>
          </p:cNvPr>
          <p:cNvSpPr txBox="1"/>
          <p:nvPr/>
        </p:nvSpPr>
        <p:spPr>
          <a:xfrm rot="5400000">
            <a:off x="7027935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negotiate with buyers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296AF1-37D9-D344-A4CA-4B8F5CCD4D32}"/>
              </a:ext>
            </a:extLst>
          </p:cNvPr>
          <p:cNvSpPr txBox="1"/>
          <p:nvPr/>
        </p:nvSpPr>
        <p:spPr>
          <a:xfrm rot="5400000">
            <a:off x="7877569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manage transaction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A9A306-41A1-6942-9297-7B294A6718E0}"/>
              </a:ext>
            </a:extLst>
          </p:cNvPr>
          <p:cNvSpPr txBox="1"/>
          <p:nvPr/>
        </p:nvSpPr>
        <p:spPr>
          <a:xfrm rot="5400000">
            <a:off x="8312963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document templates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B436648-212E-5B41-96D2-B90FB698F295}"/>
              </a:ext>
            </a:extLst>
          </p:cNvPr>
          <p:cNvSpPr txBox="1"/>
          <p:nvPr/>
        </p:nvSpPr>
        <p:spPr>
          <a:xfrm rot="5400000">
            <a:off x="8755515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offer packaged legal support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4DDEBF-A80C-DA46-9EA2-4E5E051A4213}"/>
              </a:ext>
            </a:extLst>
          </p:cNvPr>
          <p:cNvSpPr txBox="1"/>
          <p:nvPr/>
        </p:nvSpPr>
        <p:spPr>
          <a:xfrm rot="5400000">
            <a:off x="9223259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verify buyer financing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6D9380-A331-784B-B7CE-918635C2A8F4}"/>
              </a:ext>
            </a:extLst>
          </p:cNvPr>
          <p:cNvSpPr txBox="1"/>
          <p:nvPr/>
        </p:nvSpPr>
        <p:spPr>
          <a:xfrm rot="5400000">
            <a:off x="9650826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arrange notary and signing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AF10BA8-5165-194D-9163-BF02A7C56437}"/>
              </a:ext>
            </a:extLst>
          </p:cNvPr>
          <p:cNvSpPr txBox="1"/>
          <p:nvPr/>
        </p:nvSpPr>
        <p:spPr>
          <a:xfrm rot="5400000">
            <a:off x="10104251" y="3267438"/>
            <a:ext cx="2142149" cy="324000"/>
          </a:xfrm>
          <a:prstGeom prst="rect">
            <a:avLst/>
          </a:prstGeom>
          <a:solidFill>
            <a:srgbClr val="DBD1C3"/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ongoing advice and support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7BB07DB-8E47-9949-86AF-D302F1208A91}"/>
              </a:ext>
            </a:extLst>
          </p:cNvPr>
          <p:cNvSpPr txBox="1"/>
          <p:nvPr/>
        </p:nvSpPr>
        <p:spPr>
          <a:xfrm>
            <a:off x="-77911" y="4606343"/>
            <a:ext cx="1735820" cy="320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standalone</a:t>
            </a:r>
          </a:p>
          <a:p>
            <a:pPr algn="r"/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TEB</a:t>
            </a:r>
          </a:p>
          <a:p>
            <a:pPr algn="r"/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2260E8-50A3-2F41-8256-EE28C591FBD9}"/>
              </a:ext>
            </a:extLst>
          </p:cNvPr>
          <p:cNvSpPr txBox="1"/>
          <p:nvPr/>
        </p:nvSpPr>
        <p:spPr>
          <a:xfrm rot="5400000">
            <a:off x="5563154" y="3267438"/>
            <a:ext cx="2142149" cy="324000"/>
          </a:xfrm>
          <a:prstGeom prst="rect">
            <a:avLst/>
          </a:prstGeom>
          <a:solidFill>
            <a:srgbClr val="DBD1C3">
              <a:alpha val="67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up with buyers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E1AC1D-2B3E-944E-AD96-C4F0D1821C28}"/>
              </a:ext>
            </a:extLst>
          </p:cNvPr>
          <p:cNvSpPr txBox="1"/>
          <p:nvPr/>
        </p:nvSpPr>
        <p:spPr>
          <a:xfrm>
            <a:off x="-161086" y="5331957"/>
            <a:ext cx="1735820" cy="320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portal +</a:t>
            </a:r>
          </a:p>
          <a:p>
            <a:pPr algn="r"/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TEB</a:t>
            </a:r>
          </a:p>
          <a:p>
            <a:pPr algn="r"/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86E855-02BA-2D77-CE84-8FC39ABD238C}"/>
              </a:ext>
            </a:extLst>
          </p:cNvPr>
          <p:cNvSpPr txBox="1"/>
          <p:nvPr/>
        </p:nvSpPr>
        <p:spPr>
          <a:xfrm>
            <a:off x="0" y="6644020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</a:t>
            </a:r>
          </a:p>
        </p:txBody>
      </p:sp>
    </p:spTree>
    <p:extLst>
      <p:ext uri="{BB962C8B-B14F-4D97-AF65-F5344CB8AC3E}">
        <p14:creationId xmlns:p14="http://schemas.microsoft.com/office/powerpoint/2010/main" val="464568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B4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9F7F12-676B-824D-8F3B-18AEAD682A81}"/>
              </a:ext>
            </a:extLst>
          </p:cNvPr>
          <p:cNvSpPr txBox="1"/>
          <p:nvPr/>
        </p:nvSpPr>
        <p:spPr>
          <a:xfrm>
            <a:off x="10185722" y="798653"/>
            <a:ext cx="184731" cy="369332"/>
          </a:xfrm>
          <a:prstGeom prst="rect">
            <a:avLst/>
          </a:prstGeom>
          <a:solidFill>
            <a:srgbClr val="193B4F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EF537-B00E-D841-8D7A-BBA4938CA4C9}"/>
              </a:ext>
            </a:extLst>
          </p:cNvPr>
          <p:cNvSpPr txBox="1"/>
          <p:nvPr/>
        </p:nvSpPr>
        <p:spPr>
          <a:xfrm>
            <a:off x="11655188" y="1951630"/>
            <a:ext cx="184731" cy="369332"/>
          </a:xfrm>
          <a:prstGeom prst="rect">
            <a:avLst/>
          </a:prstGeom>
          <a:solidFill>
            <a:srgbClr val="193B4F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AD225-59B4-0B48-B16F-616E83AD54EA}"/>
              </a:ext>
            </a:extLst>
          </p:cNvPr>
          <p:cNvSpPr txBox="1"/>
          <p:nvPr/>
        </p:nvSpPr>
        <p:spPr>
          <a:xfrm>
            <a:off x="7629099" y="2019869"/>
            <a:ext cx="184731" cy="369332"/>
          </a:xfrm>
          <a:prstGeom prst="rect">
            <a:avLst/>
          </a:prstGeom>
          <a:solidFill>
            <a:srgbClr val="193B4F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Google Shape;136;p29">
            <a:extLst>
              <a:ext uri="{FF2B5EF4-FFF2-40B4-BE49-F238E27FC236}">
                <a16:creationId xmlns:a16="http://schemas.microsoft.com/office/drawing/2014/main" id="{D257CF12-04CD-B541-829D-FB2D80764EAA}"/>
              </a:ext>
            </a:extLst>
          </p:cNvPr>
          <p:cNvSpPr txBox="1">
            <a:spLocks/>
          </p:cNvSpPr>
          <p:nvPr/>
        </p:nvSpPr>
        <p:spPr>
          <a:xfrm>
            <a:off x="2533268" y="2431848"/>
            <a:ext cx="9154000" cy="267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200" dirty="0">
                <a:solidFill>
                  <a:srgbClr val="F9F9F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back to the future.</a:t>
            </a:r>
          </a:p>
        </p:txBody>
      </p:sp>
      <p:sp>
        <p:nvSpPr>
          <p:cNvPr id="11" name="Google Shape;139;p29">
            <a:extLst>
              <a:ext uri="{FF2B5EF4-FFF2-40B4-BE49-F238E27FC236}">
                <a16:creationId xmlns:a16="http://schemas.microsoft.com/office/drawing/2014/main" id="{3F9E51E0-A67E-5B4F-857B-C5BD9FB05A20}"/>
              </a:ext>
            </a:extLst>
          </p:cNvPr>
          <p:cNvSpPr/>
          <p:nvPr/>
        </p:nvSpPr>
        <p:spPr>
          <a:xfrm>
            <a:off x="2021935" y="3546670"/>
            <a:ext cx="447833" cy="44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2000" b="1" dirty="0">
                <a:solidFill>
                  <a:srgbClr val="193B4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ource Sans Pro SemiBold"/>
              </a:rPr>
              <a:t>4</a:t>
            </a:r>
            <a:endParaRPr sz="1100" b="1" dirty="0">
              <a:solidFill>
                <a:srgbClr val="193B4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F95286F-2D1D-8647-B210-5A98546F6606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31</a:t>
            </a:fld>
            <a:endParaRPr lang="en-US" sz="1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2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;p30">
            <a:extLst>
              <a:ext uri="{FF2B5EF4-FFF2-40B4-BE49-F238E27FC236}">
                <a16:creationId xmlns:a16="http://schemas.microsoft.com/office/drawing/2014/main" id="{9989ABFD-E83F-D644-8D24-CB4517DA2B4D}"/>
              </a:ext>
            </a:extLst>
          </p:cNvPr>
          <p:cNvSpPr txBox="1">
            <a:spLocks/>
          </p:cNvSpPr>
          <p:nvPr/>
        </p:nvSpPr>
        <p:spPr>
          <a:xfrm>
            <a:off x="547012" y="1066905"/>
            <a:ext cx="11049279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>
                <a:latin typeface="PT Sans" panose="020B0503020203020204" pitchFamily="34" charset="77"/>
              </a:rPr>
              <a:t>options for classifieds_ real estate.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CE0B88-5DEB-AD40-BD74-8F165C0AB482}"/>
              </a:ext>
            </a:extLst>
          </p:cNvPr>
          <p:cNvSpPr/>
          <p:nvPr/>
        </p:nvSpPr>
        <p:spPr>
          <a:xfrm>
            <a:off x="1544540" y="2269563"/>
            <a:ext cx="3004307" cy="1502337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61E99A-46BF-E74A-94D3-C3A509DF8F55}"/>
              </a:ext>
            </a:extLst>
          </p:cNvPr>
          <p:cNvSpPr/>
          <p:nvPr/>
        </p:nvSpPr>
        <p:spPr>
          <a:xfrm>
            <a:off x="1544540" y="3810000"/>
            <a:ext cx="3004307" cy="1502337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CEF52C-6E97-5A4E-BB1C-CCC92E08665D}"/>
              </a:ext>
            </a:extLst>
          </p:cNvPr>
          <p:cNvSpPr/>
          <p:nvPr/>
        </p:nvSpPr>
        <p:spPr>
          <a:xfrm>
            <a:off x="4583393" y="3810000"/>
            <a:ext cx="3004307" cy="1502337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7491B-5FDE-B949-AD0D-51BB92AD5D54}"/>
              </a:ext>
            </a:extLst>
          </p:cNvPr>
          <p:cNvSpPr/>
          <p:nvPr/>
        </p:nvSpPr>
        <p:spPr>
          <a:xfrm>
            <a:off x="4583393" y="2269563"/>
            <a:ext cx="3004307" cy="1502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33F8F-D903-7F4B-8609-246C49060E3D}"/>
              </a:ext>
            </a:extLst>
          </p:cNvPr>
          <p:cNvSpPr txBox="1"/>
          <p:nvPr/>
        </p:nvSpPr>
        <p:spPr>
          <a:xfrm>
            <a:off x="3020693" y="5350437"/>
            <a:ext cx="3102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professionalism of agency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EE05E-CFBD-A64D-B72D-D9FD55B35FBD}"/>
              </a:ext>
            </a:extLst>
          </p:cNvPr>
          <p:cNvSpPr txBox="1"/>
          <p:nvPr/>
        </p:nvSpPr>
        <p:spPr>
          <a:xfrm>
            <a:off x="239376" y="3529340"/>
            <a:ext cx="1305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% sales value</a:t>
            </a:r>
          </a:p>
          <a:p>
            <a:pPr algn="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by agents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0E1121-3F6E-274C-AAFB-C659E6B9DDE9}"/>
              </a:ext>
            </a:extLst>
          </p:cNvPr>
          <p:cNvSpPr txBox="1"/>
          <p:nvPr/>
        </p:nvSpPr>
        <p:spPr>
          <a:xfrm>
            <a:off x="993796" y="2231463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2EB3F7-4847-CC46-98B7-EFF0E1769ED1}"/>
              </a:ext>
            </a:extLst>
          </p:cNvPr>
          <p:cNvSpPr txBox="1"/>
          <p:nvPr/>
        </p:nvSpPr>
        <p:spPr>
          <a:xfrm>
            <a:off x="1014634" y="5363137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A0B80E-26A6-FB46-A7E1-8BE464D9A048}"/>
              </a:ext>
            </a:extLst>
          </p:cNvPr>
          <p:cNvSpPr txBox="1"/>
          <p:nvPr/>
        </p:nvSpPr>
        <p:spPr>
          <a:xfrm>
            <a:off x="7107288" y="536313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BDAC9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HIGH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6119D3-990F-5C41-B0CE-4D8D31B90D1E}"/>
              </a:ext>
            </a:extLst>
          </p:cNvPr>
          <p:cNvCxnSpPr>
            <a:cxnSpLocks/>
          </p:cNvCxnSpPr>
          <p:nvPr/>
        </p:nvCxnSpPr>
        <p:spPr>
          <a:xfrm>
            <a:off x="6071652" y="5504325"/>
            <a:ext cx="1035636" cy="0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3EF070-E16E-CC46-BCC0-0D90DB4A9EC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523107" y="5501637"/>
            <a:ext cx="1523586" cy="0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2E7BBB-44F4-C941-B272-563DB3B4531C}"/>
              </a:ext>
            </a:extLst>
          </p:cNvPr>
          <p:cNvCxnSpPr>
            <a:cxnSpLocks/>
          </p:cNvCxnSpPr>
          <p:nvPr/>
        </p:nvCxnSpPr>
        <p:spPr>
          <a:xfrm flipV="1">
            <a:off x="1300064" y="2508462"/>
            <a:ext cx="0" cy="1020878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333868-478A-3C49-ABE7-7520900FA4C8}"/>
              </a:ext>
            </a:extLst>
          </p:cNvPr>
          <p:cNvCxnSpPr>
            <a:cxnSpLocks/>
          </p:cNvCxnSpPr>
          <p:nvPr/>
        </p:nvCxnSpPr>
        <p:spPr>
          <a:xfrm flipV="1">
            <a:off x="1300064" y="4050729"/>
            <a:ext cx="0" cy="1261608"/>
          </a:xfrm>
          <a:prstGeom prst="line">
            <a:avLst/>
          </a:prstGeom>
          <a:ln w="19050">
            <a:solidFill>
              <a:srgbClr val="BDA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503;p49">
            <a:extLst>
              <a:ext uri="{FF2B5EF4-FFF2-40B4-BE49-F238E27FC236}">
                <a16:creationId xmlns:a16="http://schemas.microsoft.com/office/drawing/2014/main" id="{2E922483-E251-AA4D-B840-9B53130BFC23}"/>
              </a:ext>
            </a:extLst>
          </p:cNvPr>
          <p:cNvSpPr txBox="1"/>
          <p:nvPr/>
        </p:nvSpPr>
        <p:spPr>
          <a:xfrm>
            <a:off x="1606334" y="2206194"/>
            <a:ext cx="2241766" cy="519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lang="en-US" sz="11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build own commissioned sales team for new dev</a:t>
            </a:r>
          </a:p>
          <a:p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launch own hybrid agent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7" name="Google Shape;504;p49">
            <a:extLst>
              <a:ext uri="{FF2B5EF4-FFF2-40B4-BE49-F238E27FC236}">
                <a16:creationId xmlns:a16="http://schemas.microsoft.com/office/drawing/2014/main" id="{A33FC543-F491-D043-83F8-35E079693B9A}"/>
              </a:ext>
            </a:extLst>
          </p:cNvPr>
          <p:cNvSpPr txBox="1"/>
          <p:nvPr/>
        </p:nvSpPr>
        <p:spPr>
          <a:xfrm>
            <a:off x="4548847" y="2643894"/>
            <a:ext cx="3020361" cy="96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lnSpc>
                <a:spcPts val="1340"/>
              </a:lnSpc>
            </a:pPr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focus on leads, intel </a:t>
            </a:r>
          </a:p>
          <a:p>
            <a:pPr algn="r">
              <a:lnSpc>
                <a:spcPts val="1340"/>
              </a:lnSpc>
            </a:pPr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+ services for realtors</a:t>
            </a:r>
          </a:p>
          <a:p>
            <a:pPr algn="r">
              <a:lnSpc>
                <a:spcPts val="1340"/>
              </a:lnSpc>
            </a:pPr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capture more value </a:t>
            </a:r>
          </a:p>
          <a:p>
            <a:pPr algn="r">
              <a:lnSpc>
                <a:spcPts val="1340"/>
              </a:lnSpc>
            </a:pPr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via CPL + CPS pricing</a:t>
            </a:r>
          </a:p>
          <a:p>
            <a:pPr algn="r"/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sym typeface="Arial"/>
              </a:rPr>
              <a:t>test your own hybrid agent for specific </a:t>
            </a:r>
            <a:r>
              <a:rPr lang="en-US" sz="11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segments</a:t>
            </a:r>
            <a:endParaRPr lang="en-US" sz="7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5964CC-6EF3-3745-B881-0DFBBC1A977A}"/>
              </a:ext>
            </a:extLst>
          </p:cNvPr>
          <p:cNvSpPr txBox="1"/>
          <p:nvPr/>
        </p:nvSpPr>
        <p:spPr>
          <a:xfrm>
            <a:off x="1497294" y="4903790"/>
            <a:ext cx="1178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EASIEST TO </a:t>
            </a:r>
          </a:p>
          <a:p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OWN THE SALE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BD90D0-B68A-264E-9300-E717DAF1EDE9}"/>
              </a:ext>
            </a:extLst>
          </p:cNvPr>
          <p:cNvSpPr txBox="1"/>
          <p:nvPr/>
        </p:nvSpPr>
        <p:spPr>
          <a:xfrm>
            <a:off x="6408654" y="2281062"/>
            <a:ext cx="1178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TOUGH TO </a:t>
            </a:r>
          </a:p>
          <a:p>
            <a:pPr algn="r"/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OWN THE SALE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1CCC4F-589F-D047-A1CD-B255A43B9259}"/>
              </a:ext>
            </a:extLst>
          </p:cNvPr>
          <p:cNvSpPr txBox="1"/>
          <p:nvPr/>
        </p:nvSpPr>
        <p:spPr>
          <a:xfrm>
            <a:off x="7657439" y="2204069"/>
            <a:ext cx="3874161" cy="319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markets in the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grey quadrant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</a:p>
          <a:p>
            <a:pPr>
              <a:lnSpc>
                <a:spcPts val="1800"/>
              </a:lnSpc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(usually with high GDP/cap), classifieds operators will need to focus on </a:t>
            </a:r>
            <a:r>
              <a:rPr lang="en-US" sz="15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building realtor reliance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their leads, market, competitor and customer data; potentially test hybrid agent for specific segments</a:t>
            </a:r>
          </a:p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en-US" sz="15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Performance-based pricing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models should help capture more value</a:t>
            </a:r>
          </a:p>
          <a:p>
            <a:pPr>
              <a:lnSpc>
                <a:spcPts val="1800"/>
              </a:lnSpc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the </a:t>
            </a:r>
            <a:r>
              <a:rPr lang="en-US" sz="1500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gold quadrants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operators have the opportunity to </a:t>
            </a:r>
            <a:r>
              <a:rPr lang="en-US" sz="15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their own sales teams for selling new developments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5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existing homes via a hybrid agent model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5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while </a:t>
            </a: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still supporting dealers with leads and services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AF25A1-001F-CA48-B8C1-610E7938EE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0" name="Google Shape;503;p49">
            <a:extLst>
              <a:ext uri="{FF2B5EF4-FFF2-40B4-BE49-F238E27FC236}">
                <a16:creationId xmlns:a16="http://schemas.microsoft.com/office/drawing/2014/main" id="{19699ACE-511C-FF4C-A985-BBD181A06177}"/>
              </a:ext>
            </a:extLst>
          </p:cNvPr>
          <p:cNvSpPr txBox="1"/>
          <p:nvPr/>
        </p:nvSpPr>
        <p:spPr>
          <a:xfrm>
            <a:off x="1574320" y="3701360"/>
            <a:ext cx="2241766" cy="519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lang="en-US" sz="11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build own commissioned sales team for new dev</a:t>
            </a:r>
            <a:endParaRPr lang="en-US" sz="14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launch hybrid agent or full C2C marketplace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" name="Google Shape;503;p49">
            <a:extLst>
              <a:ext uri="{FF2B5EF4-FFF2-40B4-BE49-F238E27FC236}">
                <a16:creationId xmlns:a16="http://schemas.microsoft.com/office/drawing/2014/main" id="{E1DA460B-823F-F145-80B7-99E40FA67B32}"/>
              </a:ext>
            </a:extLst>
          </p:cNvPr>
          <p:cNvSpPr txBox="1"/>
          <p:nvPr/>
        </p:nvSpPr>
        <p:spPr>
          <a:xfrm>
            <a:off x="5769249" y="3725763"/>
            <a:ext cx="2241766" cy="519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lang="en-US" sz="11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Arial"/>
            </a:endParaRPr>
          </a:p>
          <a:p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build own commissioned sales team for new dev</a:t>
            </a:r>
          </a:p>
          <a:p>
            <a:r>
              <a:rPr lang="en-US" sz="1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Arial"/>
              </a:rPr>
              <a:t>launch own hybrid agent</a:t>
            </a:r>
            <a:endParaRPr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BCA5-9130-0C44-588A-12D454CA62CA}"/>
              </a:ext>
            </a:extLst>
          </p:cNvPr>
          <p:cNvSpPr/>
          <p:nvPr/>
        </p:nvSpPr>
        <p:spPr>
          <a:xfrm>
            <a:off x="9377290" y="172784"/>
            <a:ext cx="3389294" cy="437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OCTOBER 2019</a:t>
            </a:r>
          </a:p>
        </p:txBody>
      </p:sp>
    </p:spTree>
    <p:extLst>
      <p:ext uri="{BB962C8B-B14F-4D97-AF65-F5344CB8AC3E}">
        <p14:creationId xmlns:p14="http://schemas.microsoft.com/office/powerpoint/2010/main" val="4148466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1C2F7-1291-B7D4-B76F-D3F421A2C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759" y="4684592"/>
            <a:ext cx="969329" cy="646219"/>
          </a:xfrm>
          <a:prstGeom prst="rect">
            <a:avLst/>
          </a:prstGeom>
        </p:spPr>
      </p:pic>
      <p:sp>
        <p:nvSpPr>
          <p:cNvPr id="490" name="Google Shape;490;p48"/>
          <p:cNvSpPr txBox="1">
            <a:spLocks noGrp="1"/>
          </p:cNvSpPr>
          <p:nvPr>
            <p:ph type="sldNum" idx="12"/>
          </p:nvPr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33</a:t>
            </a:fld>
            <a:endParaRPr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5A1E9BC-0FF5-92D7-7912-F20F88741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" t="4233" b="2941"/>
          <a:stretch/>
        </p:blipFill>
        <p:spPr>
          <a:xfrm>
            <a:off x="140679" y="2742379"/>
            <a:ext cx="7751757" cy="34273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D73FA8-8E28-9765-EB95-07CA90115A04}"/>
              </a:ext>
            </a:extLst>
          </p:cNvPr>
          <p:cNvSpPr txBox="1"/>
          <p:nvPr/>
        </p:nvSpPr>
        <p:spPr>
          <a:xfrm>
            <a:off x="7892436" y="2687992"/>
            <a:ext cx="2583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adopted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 tours as standard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conveyancing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5E3928-B1DF-E206-C433-08F458A07FC6}"/>
              </a:ext>
            </a:extLst>
          </p:cNvPr>
          <p:cNvSpPr txBox="1"/>
          <p:nvPr/>
        </p:nvSpPr>
        <p:spPr>
          <a:xfrm>
            <a:off x="7916000" y="5285023"/>
            <a:ext cx="34850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 adopted yet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BBYS fintech play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Shopify model provided by classifieds for home sales, (it is happening for rentals)</a:t>
            </a:r>
          </a:p>
          <a:p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8D551B-B9D6-4784-8092-ED7C7E5EEF05}"/>
              </a:ext>
            </a:extLst>
          </p:cNvPr>
          <p:cNvSpPr txBox="1"/>
          <p:nvPr/>
        </p:nvSpPr>
        <p:spPr>
          <a:xfrm>
            <a:off x="7901009" y="3887744"/>
            <a:ext cx="3326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BDAC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“kind of” adopted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TEB acquisitions yet, but classifieds now accessing commissions on seller mandates &amp; on buy side e.g. Zillow flex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5A1554-54CF-8B78-CBE6-77D042978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949" y="4901335"/>
            <a:ext cx="1417298" cy="26693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2D4F74-06D4-0D44-A954-32E3FDBEB196}"/>
              </a:ext>
            </a:extLst>
          </p:cNvPr>
          <p:cNvSpPr/>
          <p:nvPr/>
        </p:nvSpPr>
        <p:spPr>
          <a:xfrm>
            <a:off x="3474" y="2133555"/>
            <a:ext cx="3389294" cy="361668"/>
          </a:xfrm>
          <a:prstGeom prst="rect">
            <a:avLst/>
          </a:prstGeom>
          <a:solidFill>
            <a:srgbClr val="DBD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CE7F5E-98EF-6348-B2EA-B013DF46506F}"/>
              </a:ext>
            </a:extLst>
          </p:cNvPr>
          <p:cNvSpPr txBox="1"/>
          <p:nvPr/>
        </p:nvSpPr>
        <p:spPr>
          <a:xfrm>
            <a:off x="1999306" y="2114334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june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2EB31-944C-27FE-C245-EF8036E99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0592" y="3454680"/>
            <a:ext cx="1378010" cy="344502"/>
          </a:xfrm>
          <a:prstGeom prst="rect">
            <a:avLst/>
          </a:prstGeom>
        </p:spPr>
      </p:pic>
      <p:sp>
        <p:nvSpPr>
          <p:cNvPr id="6" name="Google Shape;144;p30">
            <a:extLst>
              <a:ext uri="{FF2B5EF4-FFF2-40B4-BE49-F238E27FC236}">
                <a16:creationId xmlns:a16="http://schemas.microsoft.com/office/drawing/2014/main" id="{50836EE6-643C-3BB5-F3A4-EBFBD74A1BD0}"/>
              </a:ext>
            </a:extLst>
          </p:cNvPr>
          <p:cNvSpPr txBox="1">
            <a:spLocks/>
          </p:cNvSpPr>
          <p:nvPr/>
        </p:nvSpPr>
        <p:spPr>
          <a:xfrm>
            <a:off x="417035" y="1106806"/>
            <a:ext cx="11357929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 of previous recommendations.</a:t>
            </a:r>
          </a:p>
        </p:txBody>
      </p:sp>
    </p:spTree>
    <p:extLst>
      <p:ext uri="{BB962C8B-B14F-4D97-AF65-F5344CB8AC3E}">
        <p14:creationId xmlns:p14="http://schemas.microsoft.com/office/powerpoint/2010/main" val="14359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371" b="7548"/>
          <a:stretch/>
        </p:blipFill>
        <p:spPr>
          <a:xfrm>
            <a:off x="86395" y="215875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34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7544BA-898A-6A65-1871-5EFD0CA2DEBB}"/>
              </a:ext>
            </a:extLst>
          </p:cNvPr>
          <p:cNvSpPr txBox="1"/>
          <p:nvPr/>
        </p:nvSpPr>
        <p:spPr>
          <a:xfrm>
            <a:off x="5606148" y="5941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2749B2-C752-5740-BDBE-60746CAE9850}"/>
              </a:ext>
            </a:extLst>
          </p:cNvPr>
          <p:cNvSpPr txBox="1">
            <a:spLocks/>
          </p:cNvSpPr>
          <p:nvPr/>
        </p:nvSpPr>
        <p:spPr>
          <a:xfrm>
            <a:off x="358072" y="374644"/>
            <a:ext cx="113608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Google Shape;144;p30">
            <a:extLst>
              <a:ext uri="{FF2B5EF4-FFF2-40B4-BE49-F238E27FC236}">
                <a16:creationId xmlns:a16="http://schemas.microsoft.com/office/drawing/2014/main" id="{843B3531-9FDC-835D-E3AF-23CF9CD8AE16}"/>
              </a:ext>
            </a:extLst>
          </p:cNvPr>
          <p:cNvSpPr txBox="1">
            <a:spLocks/>
          </p:cNvSpPr>
          <p:nvPr/>
        </p:nvSpPr>
        <p:spPr>
          <a:xfrm>
            <a:off x="358072" y="1095375"/>
            <a:ext cx="11357929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conclusion_ real estate.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4D33F-18DA-CCA7-7B0E-95B17C04AFFE}"/>
              </a:ext>
            </a:extLst>
          </p:cNvPr>
          <p:cNvSpPr txBox="1"/>
          <p:nvPr/>
        </p:nvSpPr>
        <p:spPr>
          <a:xfrm>
            <a:off x="2148899" y="2085585"/>
            <a:ext cx="777627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without developing </a:t>
            </a:r>
            <a:r>
              <a:rPr lang="en-US" sz="1700" b="1" dirty="0">
                <a:solidFill>
                  <a:srgbClr val="BDAC92"/>
                </a:solidFill>
              </a:rPr>
              <a:t>on-portal transaction capability</a:t>
            </a:r>
            <a:r>
              <a:rPr lang="en-US" sz="1700" dirty="0"/>
              <a:t>, classifieds portals will increasingly lose out as long tail agents disappear and well-funded TEBs consolidate share</a:t>
            </a:r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by proactively embracing the transactional opportunity, classifieds portals can build stronger businesses, delivering higher satisfaction from home buyers and sellers alike, due to the inherent benefits of integrating classifieds with on- platform transactional capabilities; </a:t>
            </a:r>
            <a:r>
              <a:rPr lang="en-US" sz="1700" b="1" dirty="0">
                <a:solidFill>
                  <a:srgbClr val="BDAC92"/>
                </a:solidFill>
              </a:rPr>
              <a:t>revenue sharing on seller leads is a great first step</a:t>
            </a:r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Quinto Andar / Loft /</a:t>
            </a:r>
            <a:r>
              <a:rPr lang="en-US" sz="1700" dirty="0" err="1"/>
              <a:t>Tapu.com</a:t>
            </a:r>
            <a:r>
              <a:rPr lang="en-US" sz="1700" dirty="0"/>
              <a:t> show how in less structured markets, </a:t>
            </a:r>
            <a:r>
              <a:rPr lang="en-US" sz="1700" b="1" dirty="0">
                <a:solidFill>
                  <a:srgbClr val="BDAC92"/>
                </a:solidFill>
              </a:rPr>
              <a:t>collaborative transactional businesses </a:t>
            </a:r>
            <a:r>
              <a:rPr lang="en-US" sz="1700" dirty="0"/>
              <a:t>can be agent inclusive</a:t>
            </a:r>
          </a:p>
          <a:p>
            <a:pPr algn="ctr"/>
            <a:r>
              <a:rPr lang="en-US" sz="1700" dirty="0"/>
              <a:t>In western markets, with high market concentration from large brokerage networks, providing </a:t>
            </a:r>
            <a:r>
              <a:rPr lang="en-US" sz="1700" b="1" dirty="0">
                <a:solidFill>
                  <a:srgbClr val="BDAC92"/>
                </a:solidFill>
              </a:rPr>
              <a:t>chain-breaking BBYS products</a:t>
            </a:r>
            <a:r>
              <a:rPr lang="en-US" sz="1700" dirty="0"/>
              <a:t> offers a win-win formula for classifieds businesses to raise revenue/transaction while helping agents generate commissions faster</a:t>
            </a:r>
          </a:p>
        </p:txBody>
      </p:sp>
    </p:spTree>
    <p:extLst>
      <p:ext uri="{BB962C8B-B14F-4D97-AF65-F5344CB8AC3E}">
        <p14:creationId xmlns:p14="http://schemas.microsoft.com/office/powerpoint/2010/main" val="2639872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B4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3753011" y="3429000"/>
            <a:ext cx="7805005" cy="7336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3200" dirty="0">
                <a:solidFill>
                  <a:srgbClr val="F9F9F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Helvetica Neue"/>
              </a:rPr>
              <a:t>thank you</a:t>
            </a:r>
            <a:endParaRPr sz="3200" dirty="0">
              <a:solidFill>
                <a:srgbClr val="F9F9F9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Helvetica Neue"/>
            </a:endParaRPr>
          </a:p>
        </p:txBody>
      </p:sp>
      <p:pic>
        <p:nvPicPr>
          <p:cNvPr id="6" name="Google Shape;101;p25" descr="EIV LOGO_17.001.png">
            <a:extLst>
              <a:ext uri="{FF2B5EF4-FFF2-40B4-BE49-F238E27FC236}">
                <a16:creationId xmlns:a16="http://schemas.microsoft.com/office/drawing/2014/main" id="{5B0E43FF-4871-844C-A4C2-DEA010E029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71" b="7548"/>
          <a:stretch/>
        </p:blipFill>
        <p:spPr>
          <a:xfrm>
            <a:off x="1348700" y="3199801"/>
            <a:ext cx="2546016" cy="16626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7;p52">
            <a:extLst>
              <a:ext uri="{FF2B5EF4-FFF2-40B4-BE49-F238E27FC236}">
                <a16:creationId xmlns:a16="http://schemas.microsoft.com/office/drawing/2014/main" id="{4957E0C6-6F2C-2C44-BB27-6B668286FD6F}"/>
              </a:ext>
            </a:extLst>
          </p:cNvPr>
          <p:cNvSpPr txBox="1"/>
          <p:nvPr/>
        </p:nvSpPr>
        <p:spPr>
          <a:xfrm>
            <a:off x="3753011" y="3850601"/>
            <a:ext cx="6537037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600" dirty="0">
                <a:solidFill>
                  <a:schemeClr val="l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Open Sans"/>
              </a:rPr>
              <a:t>Malcolm Myers </a:t>
            </a:r>
            <a:r>
              <a:rPr lang="en-US" sz="16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Founder &amp; CEO // European Internet Ventures</a:t>
            </a:r>
          </a:p>
          <a:p>
            <a:r>
              <a:rPr lang="en-US" sz="1600" dirty="0" err="1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mm@europeaninternetventures.com</a:t>
            </a:r>
            <a:r>
              <a:rPr lang="en-US" sz="16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 |  </a:t>
            </a:r>
            <a:r>
              <a:rPr lang="en-US" sz="1600" dirty="0" err="1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malcolmmyers</a:t>
            </a:r>
            <a:r>
              <a:rPr lang="en-US" sz="16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Open Sans"/>
              </a:rPr>
              <a:t> on LinkedIn </a:t>
            </a:r>
            <a:endParaRPr sz="1600" dirty="0">
              <a:solidFill>
                <a:schemeClr val="l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201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3401568" y="2982437"/>
            <a:ext cx="5388863" cy="22479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1.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what’s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been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happening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?</a:t>
            </a:r>
            <a:r>
              <a:rPr lang="de-CH" sz="2000" dirty="0">
                <a:solidFill>
                  <a:srgbClr val="DBD1C3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endParaRPr lang="en-US" sz="2000" dirty="0">
              <a:solidFill>
                <a:schemeClr val="tx1"/>
              </a:solidFill>
              <a:highlight>
                <a:srgbClr val="DBD1C3"/>
              </a:highlight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2. which models will win?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3. options for portals</a:t>
            </a:r>
            <a:r>
              <a:rPr lang="de-CH" sz="2000" dirty="0">
                <a:solidFill>
                  <a:srgbClr val="DBD1C3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endParaRPr lang="en-US" sz="200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4. back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to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the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future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-</a:t>
            </a:r>
            <a:r>
              <a:rPr lang="de-CH" sz="2000" dirty="0">
                <a:solidFill>
                  <a:srgbClr val="DBD1C3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endParaRPr lang="de-CH" sz="2000" dirty="0">
              <a:solidFill>
                <a:schemeClr val="tx1"/>
              </a:solidFill>
              <a:highlight>
                <a:srgbClr val="DBD1C3"/>
              </a:highlight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(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what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should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portals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do </a:t>
            </a:r>
            <a:r>
              <a:rPr lang="de-CH" sz="2000" dirty="0" err="1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now</a:t>
            </a: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?)</a:t>
            </a:r>
            <a:r>
              <a:rPr lang="de-CH" sz="2000" dirty="0">
                <a:solidFill>
                  <a:srgbClr val="DBD1C3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endParaRPr lang="de-CH" sz="200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CH" sz="2000" dirty="0">
                <a:solidFill>
                  <a:schemeClr val="tx1"/>
                </a:solidFill>
                <a:highlight>
                  <a:srgbClr val="DBD1C3"/>
                </a:highlight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endParaRPr lang="en-GB" sz="2000" dirty="0">
              <a:solidFill>
                <a:schemeClr val="tx1"/>
              </a:solidFill>
              <a:highlight>
                <a:srgbClr val="BDAC92"/>
              </a:highlight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indent="0" algn="ctr">
              <a:buNone/>
            </a:pPr>
            <a:endParaRPr dirty="0"/>
          </a:p>
        </p:txBody>
      </p:sp>
      <p:sp>
        <p:nvSpPr>
          <p:cNvPr id="129" name="Google Shape;129;p28"/>
          <p:cNvSpPr txBox="1">
            <a:spLocks noGrp="1"/>
          </p:cNvSpPr>
          <p:nvPr>
            <p:ph type="sldNum" idx="12"/>
          </p:nvPr>
        </p:nvSpPr>
        <p:spPr>
          <a:xfrm>
            <a:off x="11680214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-US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sz="12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9202BC-83AB-9F4C-9572-8132AE4CC3EC}"/>
              </a:ext>
            </a:extLst>
          </p:cNvPr>
          <p:cNvSpPr txBox="1">
            <a:spLocks/>
          </p:cNvSpPr>
          <p:nvPr/>
        </p:nvSpPr>
        <p:spPr>
          <a:xfrm>
            <a:off x="292939" y="226024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7500" lnSpcReduction="100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contents.</a:t>
            </a:r>
          </a:p>
        </p:txBody>
      </p:sp>
    </p:spTree>
    <p:extLst>
      <p:ext uri="{BB962C8B-B14F-4D97-AF65-F5344CB8AC3E}">
        <p14:creationId xmlns:p14="http://schemas.microsoft.com/office/powerpoint/2010/main" val="99890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B4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2533268" y="2430787"/>
            <a:ext cx="9154000" cy="267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3200" dirty="0">
                <a:solidFill>
                  <a:srgbClr val="F9F9F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what’s been happening?</a:t>
            </a:r>
            <a:endParaRPr sz="3200" dirty="0">
              <a:solidFill>
                <a:srgbClr val="F9F9F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4557633" y="4862489"/>
            <a:ext cx="40068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endParaRPr sz="4000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39" name="Google Shape;139;p29"/>
          <p:cNvSpPr/>
          <p:nvPr/>
        </p:nvSpPr>
        <p:spPr>
          <a:xfrm>
            <a:off x="2021935" y="3546670"/>
            <a:ext cx="447833" cy="44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en-US" sz="2000" b="1" dirty="0">
                <a:solidFill>
                  <a:srgbClr val="193B4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ource Sans Pro SemiBold"/>
              </a:rPr>
              <a:t>1</a:t>
            </a:r>
            <a:endParaRPr sz="1100" b="1" dirty="0">
              <a:solidFill>
                <a:srgbClr val="193B4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6E4B1AC-3FF3-BA43-B0CC-16E0B396F1E3}"/>
              </a:ext>
            </a:extLst>
          </p:cNvPr>
          <p:cNvSpPr txBox="1">
            <a:spLocks/>
          </p:cNvSpPr>
          <p:nvPr/>
        </p:nvSpPr>
        <p:spPr>
          <a:xfrm>
            <a:off x="11713667" y="6419000"/>
            <a:ext cx="478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200" b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sz="1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3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EFCAADE-4220-ACB9-475D-36A59AC6DB2C}"/>
              </a:ext>
            </a:extLst>
          </p:cNvPr>
          <p:cNvSpPr txBox="1"/>
          <p:nvPr/>
        </p:nvSpPr>
        <p:spPr>
          <a:xfrm>
            <a:off x="7019541" y="3727247"/>
            <a:ext cx="1082960" cy="3142453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7515C0A0-ED34-7FD9-A8BC-7EA7D3361F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091638"/>
              </p:ext>
            </p:extLst>
          </p:nvPr>
        </p:nvGraphicFramePr>
        <p:xfrm>
          <a:off x="1392422" y="2783365"/>
          <a:ext cx="4925592" cy="3207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AC21E-89DB-762F-E5C9-A82FF8B32E52}"/>
              </a:ext>
            </a:extLst>
          </p:cNvPr>
          <p:cNvSpPr txBox="1"/>
          <p:nvPr/>
        </p:nvSpPr>
        <p:spPr>
          <a:xfrm>
            <a:off x="1594812" y="2546866"/>
            <a:ext cx="405880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C29DC5-379F-C341-B844-11605AA3EDE6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today, classifieds valuations are roughly where they were when we last met at PPW Madrid.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747DA-BAFE-4349-962F-4499B9353858}"/>
              </a:ext>
            </a:extLst>
          </p:cNvPr>
          <p:cNvSpPr txBox="1"/>
          <p:nvPr/>
        </p:nvSpPr>
        <p:spPr>
          <a:xfrm>
            <a:off x="2294312" y="2474253"/>
            <a:ext cx="4185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MARKET CAP_ REAL ESTATE CLASSIFIEDS</a:t>
            </a:r>
          </a:p>
        </p:txBody>
      </p:sp>
      <p:pic>
        <p:nvPicPr>
          <p:cNvPr id="2050" name="Picture 2" descr="REA Group Ushers in a New Era of Customer Engagement With… | Braze">
            <a:extLst>
              <a:ext uri="{FF2B5EF4-FFF2-40B4-BE49-F238E27FC236}">
                <a16:creationId xmlns:a16="http://schemas.microsoft.com/office/drawing/2014/main" id="{3E82F51F-4255-9848-93C6-EB760B76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66" y="3836826"/>
            <a:ext cx="908814" cy="2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dvertising your house on Rightmove - Yopa Homeowners Hub">
            <a:extLst>
              <a:ext uri="{FF2B5EF4-FFF2-40B4-BE49-F238E27FC236}">
                <a16:creationId xmlns:a16="http://schemas.microsoft.com/office/drawing/2014/main" id="{C8617908-775B-E94A-9E64-EC72A0C8C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32550"/>
          <a:stretch/>
        </p:blipFill>
        <p:spPr bwMode="auto">
          <a:xfrm>
            <a:off x="5782966" y="4438678"/>
            <a:ext cx="997633" cy="2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emnet - Sveriges största bostadsplattform">
            <a:extLst>
              <a:ext uri="{FF2B5EF4-FFF2-40B4-BE49-F238E27FC236}">
                <a16:creationId xmlns:a16="http://schemas.microsoft.com/office/drawing/2014/main" id="{362F1B39-F2A1-B841-9ACF-E2DEA06B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69" y="5249130"/>
            <a:ext cx="810653" cy="20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Carsales | Australia's No.1 Car Website – carsales.com.au">
            <a:extLst>
              <a:ext uri="{FF2B5EF4-FFF2-40B4-BE49-F238E27FC236}">
                <a16:creationId xmlns:a16="http://schemas.microsoft.com/office/drawing/2014/main" id="{524F57E0-A149-AD42-A994-F1B93E2AA9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6983" y="3216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F109C6-45B6-3B3F-6EF1-667947A41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6906" y="4514568"/>
            <a:ext cx="678623" cy="6786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5C703F-7384-B2AB-FD07-E33954984B1C}"/>
              </a:ext>
            </a:extLst>
          </p:cNvPr>
          <p:cNvSpPr txBox="1"/>
          <p:nvPr/>
        </p:nvSpPr>
        <p:spPr>
          <a:xfrm>
            <a:off x="50800" y="6568605"/>
            <a:ext cx="626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REFINITIV  1</a:t>
            </a:r>
            <a:r>
              <a:rPr lang="en-US" sz="9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June  2022      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ote:  charts depict market cap in MUSD; years refers to year end</a:t>
            </a:r>
          </a:p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2962C-7959-1399-CDA1-A7C33DBD8BD4}"/>
              </a:ext>
            </a:extLst>
          </p:cNvPr>
          <p:cNvSpPr txBox="1"/>
          <p:nvPr/>
        </p:nvSpPr>
        <p:spPr>
          <a:xfrm>
            <a:off x="6884128" y="3206966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CHANGE</a:t>
            </a:r>
          </a:p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12/19 – 10/22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7C486-DD0F-2D70-18D2-A16452014A74}"/>
              </a:ext>
            </a:extLst>
          </p:cNvPr>
          <p:cNvSpPr txBox="1"/>
          <p:nvPr/>
        </p:nvSpPr>
        <p:spPr>
          <a:xfrm>
            <a:off x="7199661" y="3819883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3163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-2.5%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09E9B-7717-F669-3A77-BFAEF38F69F7}"/>
              </a:ext>
            </a:extLst>
          </p:cNvPr>
          <p:cNvSpPr txBox="1"/>
          <p:nvPr/>
        </p:nvSpPr>
        <p:spPr>
          <a:xfrm>
            <a:off x="7166450" y="4372885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726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-36.4%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1256F5-F4DD-EDDB-0540-AE55786BD42D}"/>
              </a:ext>
            </a:extLst>
          </p:cNvPr>
          <p:cNvSpPr txBox="1"/>
          <p:nvPr/>
        </p:nvSpPr>
        <p:spPr>
          <a:xfrm>
            <a:off x="7166450" y="4686740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8F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-14.5%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12990-565E-681B-39FE-DD8F28A1B2EA}"/>
              </a:ext>
            </a:extLst>
          </p:cNvPr>
          <p:cNvSpPr txBox="1"/>
          <p:nvPr/>
        </p:nvSpPr>
        <p:spPr>
          <a:xfrm>
            <a:off x="7295653" y="5196949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B7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3168F6-E041-8CB3-5972-11009A0AF026}"/>
              </a:ext>
            </a:extLst>
          </p:cNvPr>
          <p:cNvSpPr txBox="1"/>
          <p:nvPr/>
        </p:nvSpPr>
        <p:spPr>
          <a:xfrm>
            <a:off x="8413826" y="3727247"/>
            <a:ext cx="1082960" cy="3142453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FF23F-054D-85FB-E19B-7447B2D2A08D}"/>
              </a:ext>
            </a:extLst>
          </p:cNvPr>
          <p:cNvSpPr txBox="1"/>
          <p:nvPr/>
        </p:nvSpPr>
        <p:spPr>
          <a:xfrm>
            <a:off x="8603373" y="3206966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EBITDA MULTIPLES</a:t>
            </a:r>
          </a:p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2019                  2020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61BB3A-E8D1-4ACC-9981-73259ADC5A5F}"/>
              </a:ext>
            </a:extLst>
          </p:cNvPr>
          <p:cNvSpPr txBox="1"/>
          <p:nvPr/>
        </p:nvSpPr>
        <p:spPr>
          <a:xfrm>
            <a:off x="8643640" y="381988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3163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27.4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68C799-F837-AF3F-E17C-8DA62502F21C}"/>
              </a:ext>
            </a:extLst>
          </p:cNvPr>
          <p:cNvSpPr txBox="1"/>
          <p:nvPr/>
        </p:nvSpPr>
        <p:spPr>
          <a:xfrm>
            <a:off x="8661725" y="4372885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726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E6E58A-FAD0-E87A-6237-2628F39B9494}"/>
              </a:ext>
            </a:extLst>
          </p:cNvPr>
          <p:cNvSpPr txBox="1"/>
          <p:nvPr/>
        </p:nvSpPr>
        <p:spPr>
          <a:xfrm>
            <a:off x="8661725" y="4686740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8F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14.0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D6A111-D9EE-ABFC-91D4-E22F5BDE4C72}"/>
              </a:ext>
            </a:extLst>
          </p:cNvPr>
          <p:cNvSpPr txBox="1"/>
          <p:nvPr/>
        </p:nvSpPr>
        <p:spPr>
          <a:xfrm>
            <a:off x="8716442" y="5196949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B7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n/a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BAF3B7-7D32-14CF-84FE-EC4C38CD4BE2}"/>
              </a:ext>
            </a:extLst>
          </p:cNvPr>
          <p:cNvSpPr txBox="1"/>
          <p:nvPr/>
        </p:nvSpPr>
        <p:spPr>
          <a:xfrm>
            <a:off x="9557132" y="3728799"/>
            <a:ext cx="1082960" cy="3142453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08CF6F-F9F7-8E13-FCBA-DF65CEA16C8D}"/>
              </a:ext>
            </a:extLst>
          </p:cNvPr>
          <p:cNvSpPr txBox="1"/>
          <p:nvPr/>
        </p:nvSpPr>
        <p:spPr>
          <a:xfrm>
            <a:off x="9786947" y="3821435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3163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22.6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C3547C-C3F5-08F6-EC99-7032ADAE576F}"/>
              </a:ext>
            </a:extLst>
          </p:cNvPr>
          <p:cNvSpPr txBox="1"/>
          <p:nvPr/>
        </p:nvSpPr>
        <p:spPr>
          <a:xfrm>
            <a:off x="9805032" y="4374437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726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15.2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F6CAB9-A7EE-97B4-0B89-08BE6EA6BED1}"/>
              </a:ext>
            </a:extLst>
          </p:cNvPr>
          <p:cNvSpPr txBox="1"/>
          <p:nvPr/>
        </p:nvSpPr>
        <p:spPr>
          <a:xfrm>
            <a:off x="9805032" y="4688292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8F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16.6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FEECF3-EC8F-0F17-C51A-61C81A3D35E3}"/>
              </a:ext>
            </a:extLst>
          </p:cNvPr>
          <p:cNvSpPr txBox="1"/>
          <p:nvPr/>
        </p:nvSpPr>
        <p:spPr>
          <a:xfrm>
            <a:off x="9811659" y="5198501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AB70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19.0</a:t>
            </a:r>
          </a:p>
        </p:txBody>
      </p:sp>
    </p:spTree>
    <p:extLst>
      <p:ext uri="{BB962C8B-B14F-4D97-AF65-F5344CB8AC3E}">
        <p14:creationId xmlns:p14="http://schemas.microsoft.com/office/powerpoint/2010/main" val="1688904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E4C3ADB-96DD-8689-A527-6A0FA1052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459721"/>
              </p:ext>
            </p:extLst>
          </p:nvPr>
        </p:nvGraphicFramePr>
        <p:xfrm>
          <a:off x="1998797" y="2812807"/>
          <a:ext cx="6122149" cy="3380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16C0C1-E644-444F-8BD4-93340160B1AD}"/>
              </a:ext>
            </a:extLst>
          </p:cNvPr>
          <p:cNvSpPr txBox="1"/>
          <p:nvPr/>
        </p:nvSpPr>
        <p:spPr>
          <a:xfrm>
            <a:off x="50800" y="6568605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</a:t>
            </a:r>
          </a:p>
        </p:txBody>
      </p:sp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B457AF-5CCF-E34E-BCFB-BE28D931B421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transactional platforms generated much investor excitement… and then lost it.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958FB-2119-B09D-EEB0-09E739D7C594}"/>
              </a:ext>
            </a:extLst>
          </p:cNvPr>
          <p:cNvSpPr txBox="1"/>
          <p:nvPr/>
        </p:nvSpPr>
        <p:spPr>
          <a:xfrm>
            <a:off x="50800" y="6568605"/>
            <a:ext cx="98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REFINITIV  1</a:t>
            </a:r>
            <a:r>
              <a:rPr lang="en-US" sz="9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June  2022      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ote:  charts depict market cap in MUSD; years refers to year end</a:t>
            </a:r>
          </a:p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AD402-577E-3825-1E9D-4AA35691E36B}"/>
              </a:ext>
            </a:extLst>
          </p:cNvPr>
          <p:cNvSpPr txBox="1"/>
          <p:nvPr/>
        </p:nvSpPr>
        <p:spPr>
          <a:xfrm>
            <a:off x="3787892" y="2474253"/>
            <a:ext cx="2868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MARKET CAP_ </a:t>
            </a:r>
            <a:r>
              <a:rPr lang="en-US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iBUYER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+ TEB</a:t>
            </a:r>
          </a:p>
        </p:txBody>
      </p:sp>
      <p:pic>
        <p:nvPicPr>
          <p:cNvPr id="9" name="Picture 2" descr="Opendoor | Sell your home the minute you're ready.">
            <a:extLst>
              <a:ext uri="{FF2B5EF4-FFF2-40B4-BE49-F238E27FC236}">
                <a16:creationId xmlns:a16="http://schemas.microsoft.com/office/drawing/2014/main" id="{972968DF-DC25-B5D3-6F53-F269DB9A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33" y="4841541"/>
            <a:ext cx="829727" cy="1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Offerpad Logo Vector SVG (6.02 KB) | Free Download">
            <a:extLst>
              <a:ext uri="{FF2B5EF4-FFF2-40B4-BE49-F238E27FC236}">
                <a16:creationId xmlns:a16="http://schemas.microsoft.com/office/drawing/2014/main" id="{749992E4-57A5-53B1-0B13-0AD3D26E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33" y="5590702"/>
            <a:ext cx="829727" cy="1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dfin PNG Logo Large - Citizens' Greener Evanston">
            <a:extLst>
              <a:ext uri="{FF2B5EF4-FFF2-40B4-BE49-F238E27FC236}">
                <a16:creationId xmlns:a16="http://schemas.microsoft.com/office/drawing/2014/main" id="{EC09C1CF-21B8-DC7B-D8A0-F0889C4F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33" y="5311165"/>
            <a:ext cx="698706" cy="24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2D2E30BE-E702-6CA0-7C3C-F61FC9352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9" b="34724"/>
          <a:stretch/>
        </p:blipFill>
        <p:spPr bwMode="auto">
          <a:xfrm>
            <a:off x="7510733" y="5132378"/>
            <a:ext cx="762982" cy="1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XP REALTY Logo Vector (.CDR) Free Download">
            <a:extLst>
              <a:ext uri="{FF2B5EF4-FFF2-40B4-BE49-F238E27FC236}">
                <a16:creationId xmlns:a16="http://schemas.microsoft.com/office/drawing/2014/main" id="{2668B02A-3EEB-FFF7-8E5A-984C89F2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33" y="4412172"/>
            <a:ext cx="627553" cy="3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C7F8A2-EBBB-5B9D-8916-7E4169CF9158}"/>
              </a:ext>
            </a:extLst>
          </p:cNvPr>
          <p:cNvSpPr txBox="1"/>
          <p:nvPr/>
        </p:nvSpPr>
        <p:spPr>
          <a:xfrm>
            <a:off x="2124898" y="2546866"/>
            <a:ext cx="405880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1395BF-C567-63BE-2E28-DD6A8314B8DE}"/>
              </a:ext>
            </a:extLst>
          </p:cNvPr>
          <p:cNvSpPr txBox="1"/>
          <p:nvPr/>
        </p:nvSpPr>
        <p:spPr>
          <a:xfrm>
            <a:off x="8636409" y="4379949"/>
            <a:ext cx="1082960" cy="2481396"/>
          </a:xfrm>
          <a:prstGeom prst="rect">
            <a:avLst/>
          </a:prstGeom>
          <a:solidFill>
            <a:srgbClr val="DBD1C3">
              <a:alpha val="69000"/>
            </a:srgbClr>
          </a:solidFill>
        </p:spPr>
        <p:txBody>
          <a:bodyPr vert="horz" wrap="none" lIns="72000" tIns="0" rIns="0" bIns="0" rtlCol="0" anchor="ctr" anchorCtr="0">
            <a:noAutofit/>
          </a:bodyPr>
          <a:lstStyle/>
          <a:p>
            <a:endParaRPr lang="en-US" sz="15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9EA7F3-96D7-D4B8-DA4F-693F0543DB0B}"/>
              </a:ext>
            </a:extLst>
          </p:cNvPr>
          <p:cNvSpPr txBox="1"/>
          <p:nvPr/>
        </p:nvSpPr>
        <p:spPr>
          <a:xfrm>
            <a:off x="8869376" y="4429484"/>
            <a:ext cx="59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8469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-61%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D26595-07DB-9135-0692-E80A0826AB1D}"/>
              </a:ext>
            </a:extLst>
          </p:cNvPr>
          <p:cNvSpPr txBox="1"/>
          <p:nvPr/>
        </p:nvSpPr>
        <p:spPr>
          <a:xfrm>
            <a:off x="8786281" y="4983052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7263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-36.4%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E20312-889A-5B3B-A2F7-70BF9604B1FF}"/>
              </a:ext>
            </a:extLst>
          </p:cNvPr>
          <p:cNvSpPr txBox="1"/>
          <p:nvPr/>
        </p:nvSpPr>
        <p:spPr>
          <a:xfrm>
            <a:off x="8768962" y="5259862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B1F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-14.5%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00D49-2C92-C482-942F-4B6891799C4E}"/>
              </a:ext>
            </a:extLst>
          </p:cNvPr>
          <p:cNvSpPr txBox="1"/>
          <p:nvPr/>
        </p:nvSpPr>
        <p:spPr>
          <a:xfrm>
            <a:off x="8923639" y="5504767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F76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n/a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A35409-37B6-255D-77D3-4405647E693C}"/>
              </a:ext>
            </a:extLst>
          </p:cNvPr>
          <p:cNvSpPr txBox="1"/>
          <p:nvPr/>
        </p:nvSpPr>
        <p:spPr>
          <a:xfrm>
            <a:off x="8270962" y="4047969"/>
            <a:ext cx="1765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46336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01;p25" descr="EIV LOGO_17.001.png">
            <a:extLst>
              <a:ext uri="{FF2B5EF4-FFF2-40B4-BE49-F238E27FC236}">
                <a16:creationId xmlns:a16="http://schemas.microsoft.com/office/drawing/2014/main" id="{F3883160-CA58-024F-A03C-F1A1B823C9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772E5A-A5D2-2046-929B-3E2DC85C042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571D191-2EB3-8C20-19D3-A9E035C4B5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8813118"/>
              </p:ext>
            </p:extLst>
          </p:nvPr>
        </p:nvGraphicFramePr>
        <p:xfrm>
          <a:off x="2520205" y="2442806"/>
          <a:ext cx="6430732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4F3124-7DAD-421F-59FD-2BD3D359421F}"/>
              </a:ext>
            </a:extLst>
          </p:cNvPr>
          <p:cNvSpPr txBox="1"/>
          <p:nvPr/>
        </p:nvSpPr>
        <p:spPr>
          <a:xfrm>
            <a:off x="7706365" y="3165901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1DBBA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highlight>
                  <a:srgbClr val="F1DBBA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zillow</a:t>
            </a:r>
            <a:r>
              <a:rPr lang="en-US" sz="1600" dirty="0">
                <a:highlight>
                  <a:srgbClr val="F1DBBA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offers exit announced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9DDC2E-D366-43C5-F0D5-FA92550E63C2}"/>
              </a:ext>
            </a:extLst>
          </p:cNvPr>
          <p:cNvSpPr txBox="1"/>
          <p:nvPr/>
        </p:nvSpPr>
        <p:spPr>
          <a:xfrm>
            <a:off x="1991564" y="5800891"/>
            <a:ext cx="807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so was the market wrong to get so excited about pure transaction platforms?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68334A-F37D-374C-0454-C2127CE194B1}"/>
              </a:ext>
            </a:extLst>
          </p:cNvPr>
          <p:cNvCxnSpPr>
            <a:cxnSpLocks/>
          </p:cNvCxnSpPr>
          <p:nvPr/>
        </p:nvCxnSpPr>
        <p:spPr>
          <a:xfrm flipV="1">
            <a:off x="6576118" y="3364274"/>
            <a:ext cx="1130247" cy="753635"/>
          </a:xfrm>
          <a:prstGeom prst="line">
            <a:avLst/>
          </a:prstGeom>
          <a:ln w="41275">
            <a:solidFill>
              <a:srgbClr val="F1DBB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5E9C311-0496-4242-ABD5-641200C61A3A}"/>
              </a:ext>
            </a:extLst>
          </p:cNvPr>
          <p:cNvSpPr txBox="1">
            <a:spLocks/>
          </p:cNvSpPr>
          <p:nvPr/>
        </p:nvSpPr>
        <p:spPr>
          <a:xfrm>
            <a:off x="292939" y="13340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zillow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went from classifieds to </a:t>
            </a:r>
            <a:r>
              <a:rPr lang="en-US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iBuyer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and back.</a:t>
            </a:r>
          </a:p>
        </p:txBody>
      </p:sp>
      <p:pic>
        <p:nvPicPr>
          <p:cNvPr id="9" name="Picture 2" descr="REA Group Ushers in a New Era of Customer Engagement With… | Braze">
            <a:extLst>
              <a:ext uri="{FF2B5EF4-FFF2-40B4-BE49-F238E27FC236}">
                <a16:creationId xmlns:a16="http://schemas.microsoft.com/office/drawing/2014/main" id="{E8B4DA8A-8270-3438-6279-2EE5B535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685" y="4008499"/>
            <a:ext cx="908814" cy="2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emnet - Sveriges största bostadsplattform">
            <a:extLst>
              <a:ext uri="{FF2B5EF4-FFF2-40B4-BE49-F238E27FC236}">
                <a16:creationId xmlns:a16="http://schemas.microsoft.com/office/drawing/2014/main" id="{8D55235C-821E-9F5F-799B-3A7101F2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87" y="4912390"/>
            <a:ext cx="669961" cy="16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34FFC7-1357-B1C4-58A9-B42607966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202" y="4424094"/>
            <a:ext cx="678623" cy="678623"/>
          </a:xfrm>
          <a:prstGeom prst="rect">
            <a:avLst/>
          </a:prstGeom>
        </p:spPr>
      </p:pic>
      <p:pic>
        <p:nvPicPr>
          <p:cNvPr id="15" name="Picture 6" descr="Advertising your house on Rightmove - Yopa Homeowners Hub">
            <a:extLst>
              <a:ext uri="{FF2B5EF4-FFF2-40B4-BE49-F238E27FC236}">
                <a16:creationId xmlns:a16="http://schemas.microsoft.com/office/drawing/2014/main" id="{13A295DD-F984-FE33-2B67-D36493EB8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32550"/>
          <a:stretch/>
        </p:blipFill>
        <p:spPr bwMode="auto">
          <a:xfrm>
            <a:off x="8203262" y="4443679"/>
            <a:ext cx="997633" cy="2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6D70B2-BD3F-DD52-3691-D5839FE1A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86" y="4269357"/>
            <a:ext cx="908814" cy="1902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8F01BA-B51B-591D-C937-F73719B1DD76}"/>
              </a:ext>
            </a:extLst>
          </p:cNvPr>
          <p:cNvSpPr txBox="1"/>
          <p:nvPr/>
        </p:nvSpPr>
        <p:spPr>
          <a:xfrm>
            <a:off x="50800" y="6568605"/>
            <a:ext cx="988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REFINITIV  1</a:t>
            </a:r>
            <a:r>
              <a:rPr lang="en-US" sz="9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June  2022      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ote:  charts depict market cap in MUSD; years refers to year end</a:t>
            </a:r>
          </a:p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3C582-0C99-DF63-5026-D5504A9B9339}"/>
              </a:ext>
            </a:extLst>
          </p:cNvPr>
          <p:cNvSpPr txBox="1"/>
          <p:nvPr/>
        </p:nvSpPr>
        <p:spPr>
          <a:xfrm>
            <a:off x="2652337" y="2195641"/>
            <a:ext cx="405880" cy="27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F8EF97-C6B1-F0FC-D6D7-BC3F6BFAE293}"/>
              </a:ext>
            </a:extLst>
          </p:cNvPr>
          <p:cNvSpPr txBox="1"/>
          <p:nvPr/>
        </p:nvSpPr>
        <p:spPr>
          <a:xfrm>
            <a:off x="5247018" y="2005066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MARKET CAP</a:t>
            </a:r>
          </a:p>
        </p:txBody>
      </p:sp>
    </p:spTree>
    <p:extLst>
      <p:ext uri="{BB962C8B-B14F-4D97-AF65-F5344CB8AC3E}">
        <p14:creationId xmlns:p14="http://schemas.microsoft.com/office/powerpoint/2010/main" val="98720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605004-8686-0845-9155-2AE74AC478F8}"/>
              </a:ext>
            </a:extLst>
          </p:cNvPr>
          <p:cNvSpPr/>
          <p:nvPr/>
        </p:nvSpPr>
        <p:spPr>
          <a:xfrm flipH="1">
            <a:off x="481583" y="3332675"/>
            <a:ext cx="2132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buying a home </a:t>
            </a:r>
          </a:p>
          <a:p>
            <a:pPr algn="r"/>
            <a:r>
              <a:rPr lang="en-GB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on classifieds</a:t>
            </a:r>
          </a:p>
          <a:p>
            <a:pPr algn="r"/>
            <a:endParaRPr lang="en-GB" sz="1600" dirty="0">
              <a:solidFill>
                <a:srgbClr val="BDAC92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r"/>
            <a:endParaRPr lang="en-GB" sz="1600" dirty="0">
              <a:solidFill>
                <a:srgbClr val="BDAC92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r"/>
            <a:r>
              <a:rPr lang="en-GB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buying a smartphone </a:t>
            </a:r>
          </a:p>
          <a:p>
            <a:pPr algn="r"/>
            <a:r>
              <a:rPr lang="en-GB" sz="1600" dirty="0">
                <a:solidFill>
                  <a:srgbClr val="BDAC9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on Amazon</a:t>
            </a:r>
            <a:endParaRPr lang="en-GB" sz="16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CDB108-D7B8-D842-83ED-EF6AFFA3A49A}"/>
              </a:ext>
            </a:extLst>
          </p:cNvPr>
          <p:cNvSpPr/>
          <p:nvPr/>
        </p:nvSpPr>
        <p:spPr>
          <a:xfrm>
            <a:off x="3016860" y="340716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06569C-82B7-3C4B-834C-8BED0037A4C3}"/>
              </a:ext>
            </a:extLst>
          </p:cNvPr>
          <p:cNvSpPr/>
          <p:nvPr/>
        </p:nvSpPr>
        <p:spPr>
          <a:xfrm>
            <a:off x="4109598" y="340716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904A0A-4B49-304A-B350-ED3F6233A64F}"/>
              </a:ext>
            </a:extLst>
          </p:cNvPr>
          <p:cNvSpPr/>
          <p:nvPr/>
        </p:nvSpPr>
        <p:spPr>
          <a:xfrm>
            <a:off x="5312507" y="3407163"/>
            <a:ext cx="342984" cy="342984"/>
          </a:xfrm>
          <a:prstGeom prst="ellipse">
            <a:avLst/>
          </a:prstGeom>
          <a:solidFill>
            <a:schemeClr val="bg1"/>
          </a:solidFill>
          <a:ln w="22225">
            <a:solidFill>
              <a:srgbClr val="BDA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5D56A1-0390-DC45-941F-988E0582E73A}"/>
              </a:ext>
            </a:extLst>
          </p:cNvPr>
          <p:cNvSpPr/>
          <p:nvPr/>
        </p:nvSpPr>
        <p:spPr>
          <a:xfrm>
            <a:off x="6504635" y="3407163"/>
            <a:ext cx="342984" cy="342984"/>
          </a:xfrm>
          <a:prstGeom prst="ellipse">
            <a:avLst/>
          </a:prstGeom>
          <a:solidFill>
            <a:schemeClr val="bg1"/>
          </a:solidFill>
          <a:ln w="22225">
            <a:solidFill>
              <a:srgbClr val="BDA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274E55D-E205-014E-8181-F29DC25C7D59}"/>
              </a:ext>
            </a:extLst>
          </p:cNvPr>
          <p:cNvSpPr/>
          <p:nvPr/>
        </p:nvSpPr>
        <p:spPr>
          <a:xfrm>
            <a:off x="7630863" y="3407163"/>
            <a:ext cx="342984" cy="342984"/>
          </a:xfrm>
          <a:prstGeom prst="ellipse">
            <a:avLst/>
          </a:prstGeom>
          <a:solidFill>
            <a:schemeClr val="bg1"/>
          </a:solidFill>
          <a:ln w="22225">
            <a:solidFill>
              <a:srgbClr val="BDA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D15AA3-405B-FA41-A0C4-432CA03AEBCE}"/>
              </a:ext>
            </a:extLst>
          </p:cNvPr>
          <p:cNvSpPr/>
          <p:nvPr/>
        </p:nvSpPr>
        <p:spPr>
          <a:xfrm>
            <a:off x="10034179" y="3407163"/>
            <a:ext cx="342984" cy="342984"/>
          </a:xfrm>
          <a:prstGeom prst="ellipse">
            <a:avLst/>
          </a:prstGeom>
          <a:solidFill>
            <a:schemeClr val="bg1"/>
          </a:solidFill>
          <a:ln w="22225">
            <a:solidFill>
              <a:srgbClr val="BDA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524DF51-0E6B-3D48-9A83-A28FC675C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435" l="5023" r="91781">
                        <a14:foregroundMark x1="5936" y1="35217" x2="10959" y2="44783"/>
                        <a14:foregroundMark x1="79452" y1="8261" x2="33333" y2="8261"/>
                        <a14:foregroundMark x1="10959" y1="7391" x2="19178" y2="7826"/>
                        <a14:foregroundMark x1="91781" y1="90435" x2="91781" y2="90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6860" y="2274602"/>
            <a:ext cx="440070" cy="46429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2AE7B9-1103-9E47-867A-02785A7A5B91}"/>
              </a:ext>
            </a:extLst>
          </p:cNvPr>
          <p:cNvSpPr/>
          <p:nvPr/>
        </p:nvSpPr>
        <p:spPr>
          <a:xfrm>
            <a:off x="2666792" y="2770917"/>
            <a:ext cx="8497003" cy="31328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DAC92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INFORM        COMPARE      TRANSACT      PAYMENT      DELIVERY       WARRANTY      RETURNS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390FC01-C3AF-9C4F-B694-6CC241271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888" y="2265161"/>
            <a:ext cx="406222" cy="4062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E94B9A-C128-0A41-AC3B-ABEF314D9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86" b="92500" l="5656" r="92545">
                        <a14:foregroundMark x1="21851" y1="18929" x2="21851" y2="18929"/>
                        <a14:foregroundMark x1="22879" y1="16786" x2="10540" y2="26786"/>
                        <a14:foregroundMark x1="9254" y1="31071" x2="5141" y2="43929"/>
                        <a14:foregroundMark x1="5141" y1="43929" x2="5656" y2="75357"/>
                        <a14:foregroundMark x1="5656" y1="75357" x2="14653" y2="82500"/>
                        <a14:foregroundMark x1="14653" y1="82500" x2="25450" y2="82857"/>
                        <a14:foregroundMark x1="25450" y1="82857" x2="34704" y2="78929"/>
                        <a14:foregroundMark x1="37018" y1="10000" x2="47558" y2="10000"/>
                        <a14:foregroundMark x1="47558" y1="10000" x2="57584" y2="6786"/>
                        <a14:foregroundMark x1="57584" y1="6786" x2="75835" y2="6786"/>
                        <a14:foregroundMark x1="23393" y1="13929" x2="33676" y2="17500"/>
                        <a14:foregroundMark x1="33676" y1="17500" x2="37532" y2="22857"/>
                        <a14:foregroundMark x1="33933" y1="33571" x2="33933" y2="33571"/>
                        <a14:foregroundMark x1="29049" y1="51429" x2="39019" y2="51176"/>
                        <a14:foregroundMark x1="52042" y1="45760" x2="54499" y2="44286"/>
                        <a14:foregroundMark x1="91003" y1="53929" x2="91003" y2="38929"/>
                        <a14:foregroundMark x1="91003" y1="38929" x2="91517" y2="37143"/>
                        <a14:foregroundMark x1="47815" y1="92500" x2="52185" y2="92500"/>
                        <a14:foregroundMark x1="93316" y1="56429" x2="92545" y2="28214"/>
                        <a14:foregroundMark x1="92545" y1="28214" x2="92288" y2="27857"/>
                        <a14:backgroundMark x1="42416" y1="52143" x2="45758" y2="50357"/>
                        <a14:backgroundMark x1="46530" y1="49643" x2="48586" y2="47857"/>
                        <a14:backgroundMark x1="49871" y1="47143" x2="50643" y2="47143"/>
                        <a14:backgroundMark x1="50900" y1="46786" x2="41388" y2="52143"/>
                        <a14:backgroundMark x1="51414" y1="46429" x2="51414" y2="46429"/>
                        <a14:backgroundMark x1="51671" y1="46071" x2="51671" y2="46071"/>
                        <a14:backgroundMark x1="52185" y1="46071" x2="52185" y2="46071"/>
                        <a14:backgroundMark x1="52185" y1="46071" x2="51414" y2="46071"/>
                        <a14:backgroundMark x1="51671" y1="46429" x2="49871" y2="46786"/>
                        <a14:backgroundMark x1="42159" y1="51071" x2="39846" y2="5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0208" y="2273044"/>
            <a:ext cx="520458" cy="375588"/>
          </a:xfrm>
          <a:prstGeom prst="rect">
            <a:avLst/>
          </a:prstGeom>
        </p:spPr>
      </p:pic>
      <p:pic>
        <p:nvPicPr>
          <p:cNvPr id="42" name="Picture 4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D96BEEA-059E-F446-860F-EFEAF0AC0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340" y="2274602"/>
            <a:ext cx="475500" cy="4062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37511B-CB7C-0147-9BBC-9D87FBA65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279" y1="79167" x2="31279" y2="79167"/>
                        <a14:foregroundMark x1="81279" y1="81713" x2="81279" y2="81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8506" y="2271259"/>
            <a:ext cx="747699" cy="3755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120873-D849-4E4B-A1A3-2012929D1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1163" y1="50483" x2="51163" y2="50483"/>
                      </a14:backgroundRemoval>
                    </a14:imgEffect>
                  </a14:imgLayer>
                </a14:imgProps>
              </a:ext>
            </a:extLst>
          </a:blip>
          <a:srcRect l="30179" t="5683" r="30178" b="6792"/>
          <a:stretch/>
        </p:blipFill>
        <p:spPr>
          <a:xfrm>
            <a:off x="8851027" y="2267324"/>
            <a:ext cx="342984" cy="3645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EBB5AB-2F46-534E-82E6-CA6CC25A7B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5399" y="2253799"/>
            <a:ext cx="460544" cy="460544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1A2E3901-E8B4-BD44-BF9B-1882E2F4CEDC}"/>
              </a:ext>
            </a:extLst>
          </p:cNvPr>
          <p:cNvSpPr/>
          <p:nvPr/>
        </p:nvSpPr>
        <p:spPr>
          <a:xfrm>
            <a:off x="8851027" y="3407163"/>
            <a:ext cx="342984" cy="342984"/>
          </a:xfrm>
          <a:prstGeom prst="ellipse">
            <a:avLst/>
          </a:prstGeom>
          <a:solidFill>
            <a:schemeClr val="bg1"/>
          </a:solidFill>
          <a:ln w="22225">
            <a:solidFill>
              <a:srgbClr val="BDA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DA05261-CC74-E94C-AF42-BEF354C235E8}"/>
              </a:ext>
            </a:extLst>
          </p:cNvPr>
          <p:cNvSpPr/>
          <p:nvPr/>
        </p:nvSpPr>
        <p:spPr>
          <a:xfrm>
            <a:off x="3016860" y="445252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4341CEF-2493-6643-AC27-53A94F536B9B}"/>
              </a:ext>
            </a:extLst>
          </p:cNvPr>
          <p:cNvSpPr/>
          <p:nvPr/>
        </p:nvSpPr>
        <p:spPr>
          <a:xfrm>
            <a:off x="4109598" y="445252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9103147-EA2D-C441-BFE1-5EE4BC77F57F}"/>
              </a:ext>
            </a:extLst>
          </p:cNvPr>
          <p:cNvSpPr/>
          <p:nvPr/>
        </p:nvSpPr>
        <p:spPr>
          <a:xfrm>
            <a:off x="5312507" y="445252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D47D29E-225D-3048-A0BE-2CD826873B44}"/>
              </a:ext>
            </a:extLst>
          </p:cNvPr>
          <p:cNvSpPr/>
          <p:nvPr/>
        </p:nvSpPr>
        <p:spPr>
          <a:xfrm>
            <a:off x="6504635" y="445252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F5108B7-C5D0-E240-B1BB-DD530D9520EB}"/>
              </a:ext>
            </a:extLst>
          </p:cNvPr>
          <p:cNvSpPr/>
          <p:nvPr/>
        </p:nvSpPr>
        <p:spPr>
          <a:xfrm>
            <a:off x="7630863" y="445252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A7366CC-A65E-2349-AD32-375E5FE2EBFD}"/>
              </a:ext>
            </a:extLst>
          </p:cNvPr>
          <p:cNvSpPr/>
          <p:nvPr/>
        </p:nvSpPr>
        <p:spPr>
          <a:xfrm>
            <a:off x="10034179" y="445252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F3EA7A-2E84-3644-9DCD-CE6D8E153EE9}"/>
              </a:ext>
            </a:extLst>
          </p:cNvPr>
          <p:cNvSpPr/>
          <p:nvPr/>
        </p:nvSpPr>
        <p:spPr>
          <a:xfrm>
            <a:off x="8851027" y="4452523"/>
            <a:ext cx="342984" cy="342984"/>
          </a:xfrm>
          <a:prstGeom prst="ellipse">
            <a:avLst/>
          </a:prstGeom>
          <a:solidFill>
            <a:srgbClr val="BDA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9B85D9-3196-0D45-8AEB-3F5E950F10F5}"/>
              </a:ext>
            </a:extLst>
          </p:cNvPr>
          <p:cNvGrpSpPr/>
          <p:nvPr/>
        </p:nvGrpSpPr>
        <p:grpSpPr>
          <a:xfrm>
            <a:off x="5193119" y="3827383"/>
            <a:ext cx="5374349" cy="217705"/>
            <a:chOff x="5398424" y="4348847"/>
            <a:chExt cx="5374349" cy="21770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2C025FE-952C-5D40-BA74-B63A620352B0}"/>
                </a:ext>
              </a:extLst>
            </p:cNvPr>
            <p:cNvCxnSpPr/>
            <p:nvPr/>
          </p:nvCxnSpPr>
          <p:spPr>
            <a:xfrm>
              <a:off x="5398424" y="4457700"/>
              <a:ext cx="5374349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AC854E6-D937-2F42-9E34-A8F59B079C3C}"/>
                </a:ext>
              </a:extLst>
            </p:cNvPr>
            <p:cNvCxnSpPr>
              <a:cxnSpLocks/>
            </p:cNvCxnSpPr>
            <p:nvPr/>
          </p:nvCxnSpPr>
          <p:spPr>
            <a:xfrm>
              <a:off x="10772773" y="4348847"/>
              <a:ext cx="0" cy="2177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60F29C5-C1EC-EE48-A026-66EC32B7AB70}"/>
                </a:ext>
              </a:extLst>
            </p:cNvPr>
            <p:cNvCxnSpPr>
              <a:cxnSpLocks/>
            </p:cNvCxnSpPr>
            <p:nvPr/>
          </p:nvCxnSpPr>
          <p:spPr>
            <a:xfrm>
              <a:off x="5398424" y="4348847"/>
              <a:ext cx="0" cy="2177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AC277E8E-497E-2543-B3BD-E469DF1B8039}"/>
              </a:ext>
            </a:extLst>
          </p:cNvPr>
          <p:cNvSpPr/>
          <p:nvPr/>
        </p:nvSpPr>
        <p:spPr>
          <a:xfrm>
            <a:off x="7305121" y="3803114"/>
            <a:ext cx="98777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off platform</a:t>
            </a:r>
            <a:endParaRPr lang="en-GB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2" name="Google Shape;101;p25" descr="EIV LOGO_17.001.png">
            <a:extLst>
              <a:ext uri="{FF2B5EF4-FFF2-40B4-BE49-F238E27FC236}">
                <a16:creationId xmlns:a16="http://schemas.microsoft.com/office/drawing/2014/main" id="{D07BA72B-B3E5-BD41-AD3C-EB4EA562183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5371" b="7548"/>
          <a:stretch/>
        </p:blipFill>
        <p:spPr>
          <a:xfrm>
            <a:off x="86395" y="106781"/>
            <a:ext cx="664416" cy="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9C0A644-D0CD-734D-B22D-627A749E0C1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04117" y="6419000"/>
            <a:ext cx="478000" cy="425200"/>
          </a:xfrm>
        </p:spPr>
        <p:txBody>
          <a:bodyPr/>
          <a:lstStyle/>
          <a:p>
            <a:fld id="{00000000-1234-1234-1234-123412341234}" type="slidenum">
              <a:rPr lang="en-US" sz="1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sz="12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1BF4840-4034-2642-9198-BB9CC24EFFB0}"/>
              </a:ext>
            </a:extLst>
          </p:cNvPr>
          <p:cNvSpPr txBox="1">
            <a:spLocks/>
          </p:cNvSpPr>
          <p:nvPr/>
        </p:nvSpPr>
        <p:spPr>
          <a:xfrm>
            <a:off x="292939" y="62041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000" b="0" i="0" u="none" strike="noStrike" kern="1200" cap="none">
                <a:solidFill>
                  <a:srgbClr val="193B4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pPr algn="ctr"/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core classifieds process remains largely broken.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F2BD00-6CCD-5A13-5DD9-3517EE125E12}"/>
              </a:ext>
            </a:extLst>
          </p:cNvPr>
          <p:cNvSpPr txBox="1"/>
          <p:nvPr/>
        </p:nvSpPr>
        <p:spPr>
          <a:xfrm>
            <a:off x="0" y="6584124"/>
            <a:ext cx="9887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source: EIV Analysis</a:t>
            </a:r>
          </a:p>
        </p:txBody>
      </p:sp>
    </p:spTree>
    <p:extLst>
      <p:ext uri="{BB962C8B-B14F-4D97-AF65-F5344CB8AC3E}">
        <p14:creationId xmlns:p14="http://schemas.microsoft.com/office/powerpoint/2010/main" val="2820137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21561</TotalTime>
  <Words>3440</Words>
  <Application>Microsoft Macintosh PowerPoint</Application>
  <PresentationFormat>Widescreen</PresentationFormat>
  <Paragraphs>559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Calibri</vt:lpstr>
      <vt:lpstr>Calibri Light</vt:lpstr>
      <vt:lpstr>Helvetica Neue</vt:lpstr>
      <vt:lpstr>Mont AS Heavy</vt:lpstr>
      <vt:lpstr>Open Sans</vt:lpstr>
      <vt:lpstr>PT Sans</vt:lpstr>
      <vt:lpstr>Roboto</vt:lpstr>
      <vt:lpstr>Roboto Black</vt:lpstr>
      <vt:lpstr>Roboto Light</vt:lpstr>
      <vt:lpstr>Roboto Medium</vt:lpstr>
      <vt:lpstr>Source Sans Pro</vt:lpstr>
      <vt:lpstr>Source Sans Pro SemiBold</vt:lpstr>
      <vt:lpstr>Office Theme</vt:lpstr>
      <vt:lpstr>back to the future of property classifieds + marketplaces</vt:lpstr>
      <vt:lpstr>PowerPoint Presentation</vt:lpstr>
      <vt:lpstr>PowerPoint Presentation</vt:lpstr>
      <vt:lpstr>PowerPoint Presentation</vt:lpstr>
      <vt:lpstr>what’s been happening?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models will win?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options for portals.</vt:lpstr>
      <vt:lpstr>PowerPoint Presentation</vt:lpstr>
      <vt:lpstr>PowerPoint Presentation</vt:lpstr>
      <vt:lpstr>but not every market will produce a REA, rightmove, or Zillow.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 Myers</dc:creator>
  <cp:lastModifiedBy>Bianca M</cp:lastModifiedBy>
  <cp:revision>347</cp:revision>
  <dcterms:created xsi:type="dcterms:W3CDTF">2020-05-31T12:11:14Z</dcterms:created>
  <dcterms:modified xsi:type="dcterms:W3CDTF">2022-10-23T19:44:40Z</dcterms:modified>
</cp:coreProperties>
</file>